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theme/theme7.xml" ContentType="application/vnd.openxmlformats-officedocument.theme+xml"/>
  <Override PartName="/ppt/slideLayouts/slideLayout20.xml" ContentType="application/vnd.openxmlformats-officedocument.presentationml.slideLayout+xml"/>
  <Override PartName="/ppt/theme/theme8.xml" ContentType="application/vnd.openxmlformats-officedocument.theme+xml"/>
  <Override PartName="/ppt/slideLayouts/slideLayout21.xml" ContentType="application/vnd.openxmlformats-officedocument.presentationml.slideLayout+xml"/>
  <Override PartName="/ppt/theme/theme9.xml" ContentType="application/vnd.openxmlformats-officedocument.theme+xml"/>
  <Override PartName="/ppt/slideLayouts/slideLayout22.xml" ContentType="application/vnd.openxmlformats-officedocument.presentationml.slideLayout+xml"/>
  <Override PartName="/ppt/theme/theme10.xml" ContentType="application/vnd.openxmlformats-officedocument.theme+xml"/>
  <Override PartName="/ppt/slideLayouts/slideLayout23.xml" ContentType="application/vnd.openxmlformats-officedocument.presentationml.slideLayout+xml"/>
  <Override PartName="/ppt/theme/theme11.xml" ContentType="application/vnd.openxmlformats-officedocument.theme+xml"/>
  <Override PartName="/ppt/slideLayouts/slideLayout24.xml" ContentType="application/vnd.openxmlformats-officedocument.presentationml.slideLayout+xml"/>
  <Override PartName="/ppt/theme/theme12.xml" ContentType="application/vnd.openxmlformats-officedocument.theme+xml"/>
  <Override PartName="/ppt/slideLayouts/slideLayout25.xml" ContentType="application/vnd.openxmlformats-officedocument.presentationml.slideLayout+xml"/>
  <Override PartName="/ppt/theme/theme13.xml" ContentType="application/vnd.openxmlformats-officedocument.theme+xml"/>
  <Override PartName="/ppt/slideLayouts/slideLayout26.xml" ContentType="application/vnd.openxmlformats-officedocument.presentationml.slideLayout+xml"/>
  <Override PartName="/ppt/theme/theme14.xml" ContentType="application/vnd.openxmlformats-officedocument.theme+xml"/>
  <Override PartName="/ppt/slideLayouts/slideLayout27.xml" ContentType="application/vnd.openxmlformats-officedocument.presentationml.slideLayout+xml"/>
  <Override PartName="/ppt/theme/theme15.xml" ContentType="application/vnd.openxmlformats-officedocument.theme+xml"/>
  <Override PartName="/ppt/slideLayouts/slideLayout28.xml" ContentType="application/vnd.openxmlformats-officedocument.presentationml.slideLayout+xml"/>
  <Override PartName="/ppt/theme/theme16.xml" ContentType="application/vnd.openxmlformats-officedocument.theme+xml"/>
  <Override PartName="/ppt/slideLayouts/slideLayout29.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732" r:id="rId2"/>
    <p:sldMasterId id="2147483734" r:id="rId3"/>
    <p:sldMasterId id="2147483736" r:id="rId4"/>
    <p:sldMasterId id="2147483738" r:id="rId5"/>
    <p:sldMasterId id="2147483740" r:id="rId6"/>
    <p:sldMasterId id="2147483742" r:id="rId7"/>
    <p:sldMasterId id="2147483744" r:id="rId8"/>
    <p:sldMasterId id="2147483746" r:id="rId9"/>
    <p:sldMasterId id="2147483748" r:id="rId10"/>
    <p:sldMasterId id="2147483750" r:id="rId11"/>
    <p:sldMasterId id="2147483752" r:id="rId12"/>
    <p:sldMasterId id="2147483754" r:id="rId13"/>
    <p:sldMasterId id="2147483756" r:id="rId14"/>
    <p:sldMasterId id="2147483758" r:id="rId15"/>
    <p:sldMasterId id="2147483760" r:id="rId16"/>
    <p:sldMasterId id="2147483762" r:id="rId17"/>
  </p:sldMasterIdLst>
  <p:notesMasterIdLst>
    <p:notesMasterId r:id="rId52"/>
  </p:notesMasterIdLst>
  <p:handoutMasterIdLst>
    <p:handoutMasterId r:id="rId53"/>
  </p:handoutMasterIdLst>
  <p:sldIdLst>
    <p:sldId id="260" r:id="rId18"/>
    <p:sldId id="276" r:id="rId19"/>
    <p:sldId id="275" r:id="rId20"/>
    <p:sldId id="277" r:id="rId21"/>
    <p:sldId id="271" r:id="rId22"/>
    <p:sldId id="274" r:id="rId23"/>
    <p:sldId id="273"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6858000" type="screen4x3"/>
  <p:notesSz cx="6858000" cy="92964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pitchFamily="34"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pitchFamily="34"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pitchFamily="34"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pitchFamily="34" charset="0"/>
        <a:ea typeface="ＭＳ Ｐゴシック"/>
        <a:cs typeface="ＭＳ Ｐゴシック"/>
      </a:defRPr>
    </a:lvl5pPr>
    <a:lvl6pPr marL="2286000" algn="l" defTabSz="914400" rtl="0" eaLnBrk="1" latinLnBrk="0" hangingPunct="1">
      <a:defRPr sz="2400" kern="1200">
        <a:solidFill>
          <a:schemeClr val="tx1"/>
        </a:solidFill>
        <a:latin typeface="Arial" pitchFamily="34" charset="0"/>
        <a:ea typeface="ＭＳ Ｐゴシック"/>
        <a:cs typeface="ＭＳ Ｐゴシック"/>
      </a:defRPr>
    </a:lvl6pPr>
    <a:lvl7pPr marL="2743200" algn="l" defTabSz="914400" rtl="0" eaLnBrk="1" latinLnBrk="0" hangingPunct="1">
      <a:defRPr sz="2400" kern="1200">
        <a:solidFill>
          <a:schemeClr val="tx1"/>
        </a:solidFill>
        <a:latin typeface="Arial" pitchFamily="34" charset="0"/>
        <a:ea typeface="ＭＳ Ｐゴシック"/>
        <a:cs typeface="ＭＳ Ｐゴシック"/>
      </a:defRPr>
    </a:lvl7pPr>
    <a:lvl8pPr marL="3200400" algn="l" defTabSz="914400" rtl="0" eaLnBrk="1" latinLnBrk="0" hangingPunct="1">
      <a:defRPr sz="2400" kern="1200">
        <a:solidFill>
          <a:schemeClr val="tx1"/>
        </a:solidFill>
        <a:latin typeface="Arial" pitchFamily="34" charset="0"/>
        <a:ea typeface="ＭＳ Ｐゴシック"/>
        <a:cs typeface="ＭＳ Ｐゴシック"/>
      </a:defRPr>
    </a:lvl8pPr>
    <a:lvl9pPr marL="3657600" algn="l" defTabSz="914400" rtl="0" eaLnBrk="1" latinLnBrk="0" hangingPunct="1">
      <a:defRPr sz="2400" kern="1200">
        <a:solidFill>
          <a:schemeClr val="tx1"/>
        </a:solidFill>
        <a:latin typeface="Arial" pitchFamily="34"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37D"/>
    <a:srgbClr val="4141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07" autoAdjust="0"/>
    <p:restoredTop sz="90929"/>
  </p:normalViewPr>
  <p:slideViewPr>
    <p:cSldViewPr>
      <p:cViewPr>
        <p:scale>
          <a:sx n="74" d="100"/>
          <a:sy n="74" d="100"/>
        </p:scale>
        <p:origin x="-546"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2016" y="-9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slide" Target="slides/slide24.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4.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Maqnfp01\DATA\GROUPS\10SoW_Operations\C.7\C.7.0\HAC\NH%20DATA\MA_10SoW_PR_rates_partciipating.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Maqnfp01\DATA\GROUPS\10SoW_Operations\C.7\C.7.0\HAC\NH%20DATA\MA_10SoW_PrU_rates_participating.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latin typeface="Calibri" pitchFamily="34" charset="0"/>
              </a:defRPr>
            </a:pPr>
            <a:r>
              <a:rPr lang="en-US" sz="2000" dirty="0" smtClean="0">
                <a:latin typeface="Calibri" pitchFamily="34" charset="0"/>
              </a:rPr>
              <a:t>Physical</a:t>
            </a:r>
            <a:r>
              <a:rPr lang="en-US" sz="2000" baseline="0" dirty="0" smtClean="0">
                <a:latin typeface="Calibri" pitchFamily="34" charset="0"/>
              </a:rPr>
              <a:t> Restraint</a:t>
            </a:r>
            <a:r>
              <a:rPr lang="en-US" sz="2000" dirty="0" smtClean="0">
                <a:latin typeface="Calibri" pitchFamily="34" charset="0"/>
              </a:rPr>
              <a:t> </a:t>
            </a:r>
            <a:r>
              <a:rPr lang="en-US" sz="2000" dirty="0">
                <a:latin typeface="Calibri" pitchFamily="34" charset="0"/>
              </a:rPr>
              <a:t>Rate</a:t>
            </a:r>
          </a:p>
        </c:rich>
      </c:tx>
      <c:layout/>
      <c:overlay val="0"/>
    </c:title>
    <c:autoTitleDeleted val="0"/>
    <c:plotArea>
      <c:layout/>
      <c:lineChart>
        <c:grouping val="standard"/>
        <c:varyColors val="0"/>
        <c:ser>
          <c:idx val="0"/>
          <c:order val="0"/>
          <c:tx>
            <c:strRef>
              <c:f>'Statewide Graph'!$B$1</c:f>
              <c:strCache>
                <c:ptCount val="1"/>
                <c:pt idx="0">
                  <c:v> Statewide PR Rate</c:v>
                </c:pt>
              </c:strCache>
            </c:strRef>
          </c:tx>
          <c:spPr>
            <a:ln>
              <a:solidFill>
                <a:schemeClr val="tx1"/>
              </a:solidFill>
            </a:ln>
          </c:spPr>
          <c:marker>
            <c:spPr>
              <a:solidFill>
                <a:schemeClr val="tx1"/>
              </a:solidFill>
            </c:spPr>
          </c:marker>
          <c:cat>
            <c:strRef>
              <c:f>'Statewide Graph'!$A$2:$A$10</c:f>
              <c:strCache>
                <c:ptCount val="9"/>
                <c:pt idx="0">
                  <c:v>Q4Y10Q1Y11</c:v>
                </c:pt>
                <c:pt idx="1">
                  <c:v>Q1Q2Y11</c:v>
                </c:pt>
                <c:pt idx="2">
                  <c:v>Q2Q3Y11</c:v>
                </c:pt>
                <c:pt idx="3">
                  <c:v>Q3Q4Y11</c:v>
                </c:pt>
                <c:pt idx="4">
                  <c:v>Q4Y11Q1Y12</c:v>
                </c:pt>
                <c:pt idx="5">
                  <c:v>Q1Q2Y12</c:v>
                </c:pt>
                <c:pt idx="6">
                  <c:v>Q2Q3Y12</c:v>
                </c:pt>
                <c:pt idx="7">
                  <c:v>Q3Q4Y12</c:v>
                </c:pt>
                <c:pt idx="8">
                  <c:v>Q4Y12Q1Y13</c:v>
                </c:pt>
              </c:strCache>
            </c:strRef>
          </c:cat>
          <c:val>
            <c:numRef>
              <c:f>'Statewide Graph'!$B$2:$B$10</c:f>
              <c:numCache>
                <c:formatCode>0.0%</c:formatCode>
                <c:ptCount val="9"/>
                <c:pt idx="0">
                  <c:v>7.7122931765349526E-2</c:v>
                </c:pt>
                <c:pt idx="1">
                  <c:v>7.9000000000000167E-2</c:v>
                </c:pt>
                <c:pt idx="2">
                  <c:v>7.6000000000000109E-2</c:v>
                </c:pt>
                <c:pt idx="3">
                  <c:v>7.1935157041540104E-2</c:v>
                </c:pt>
                <c:pt idx="4">
                  <c:v>6.8835098335854772E-2</c:v>
                </c:pt>
                <c:pt idx="5">
                  <c:v>6.6573141180971809E-2</c:v>
                </c:pt>
                <c:pt idx="6">
                  <c:v>6.2371134020618738E-2</c:v>
                </c:pt>
                <c:pt idx="7">
                  <c:v>5.2075277133281896E-2</c:v>
                </c:pt>
                <c:pt idx="8" formatCode="0.00%">
                  <c:v>4.2000000000000093E-2</c:v>
                </c:pt>
              </c:numCache>
            </c:numRef>
          </c:val>
          <c:smooth val="0"/>
        </c:ser>
        <c:dLbls>
          <c:showLegendKey val="0"/>
          <c:showVal val="0"/>
          <c:showCatName val="0"/>
          <c:showSerName val="0"/>
          <c:showPercent val="0"/>
          <c:showBubbleSize val="0"/>
        </c:dLbls>
        <c:marker val="1"/>
        <c:smooth val="0"/>
        <c:axId val="152092672"/>
        <c:axId val="152094592"/>
      </c:lineChart>
      <c:catAx>
        <c:axId val="152092672"/>
        <c:scaling>
          <c:orientation val="minMax"/>
        </c:scaling>
        <c:delete val="0"/>
        <c:axPos val="b"/>
        <c:majorTickMark val="out"/>
        <c:minorTickMark val="none"/>
        <c:tickLblPos val="nextTo"/>
        <c:crossAx val="152094592"/>
        <c:crosses val="autoZero"/>
        <c:auto val="1"/>
        <c:lblAlgn val="ctr"/>
        <c:lblOffset val="100"/>
        <c:noMultiLvlLbl val="0"/>
      </c:catAx>
      <c:valAx>
        <c:axId val="152094592"/>
        <c:scaling>
          <c:orientation val="minMax"/>
          <c:max val="0.1"/>
          <c:min val="2.0000000000000049E-2"/>
        </c:scaling>
        <c:delete val="0"/>
        <c:axPos val="l"/>
        <c:majorGridlines>
          <c:spPr>
            <a:ln>
              <a:solidFill>
                <a:schemeClr val="bg1"/>
              </a:solidFill>
            </a:ln>
          </c:spPr>
        </c:majorGridlines>
        <c:numFmt formatCode="0.0%" sourceLinked="1"/>
        <c:majorTickMark val="out"/>
        <c:minorTickMark val="none"/>
        <c:tickLblPos val="nextTo"/>
        <c:crossAx val="152092672"/>
        <c:crosses val="autoZero"/>
        <c:crossBetween val="between"/>
        <c:majorUnit val="1.0000000000000026E-2"/>
      </c:valAx>
      <c:spPr>
        <a:solidFill>
          <a:schemeClr val="accent6">
            <a:lumMod val="20000"/>
            <a:lumOff val="80000"/>
          </a:schemeClr>
        </a:solidFill>
        <a:ln>
          <a:solidFill>
            <a:schemeClr val="bg1">
              <a:lumMod val="95000"/>
            </a:schemeClr>
          </a:solidFill>
        </a:ln>
      </c:spPr>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2000" dirty="0" smtClean="0">
                <a:latin typeface="Calibri" pitchFamily="34" charset="0"/>
              </a:rPr>
              <a:t>Pressure Ulcer </a:t>
            </a:r>
            <a:r>
              <a:rPr lang="en-US" sz="2000" dirty="0">
                <a:latin typeface="Calibri" pitchFamily="34" charset="0"/>
              </a:rPr>
              <a:t>Rate</a:t>
            </a:r>
          </a:p>
        </c:rich>
      </c:tx>
      <c:layout/>
      <c:overlay val="0"/>
    </c:title>
    <c:autoTitleDeleted val="0"/>
    <c:plotArea>
      <c:layout>
        <c:manualLayout>
          <c:layoutTarget val="inner"/>
          <c:xMode val="edge"/>
          <c:yMode val="edge"/>
          <c:x val="6.4666408886389234E-2"/>
          <c:y val="0.12333333333333336"/>
          <c:w val="0.91896454349456314"/>
          <c:h val="0.74928274874731426"/>
        </c:manualLayout>
      </c:layout>
      <c:lineChart>
        <c:grouping val="standard"/>
        <c:varyColors val="0"/>
        <c:ser>
          <c:idx val="0"/>
          <c:order val="0"/>
          <c:tx>
            <c:strRef>
              <c:f>'Statewide Graph'!$B$1</c:f>
              <c:strCache>
                <c:ptCount val="1"/>
                <c:pt idx="0">
                  <c:v>PrU Statewide Rate</c:v>
                </c:pt>
              </c:strCache>
            </c:strRef>
          </c:tx>
          <c:spPr>
            <a:ln>
              <a:solidFill>
                <a:srgbClr val="000000"/>
              </a:solidFill>
            </a:ln>
          </c:spPr>
          <c:marker>
            <c:spPr>
              <a:solidFill>
                <a:srgbClr val="000000"/>
              </a:solidFill>
            </c:spPr>
          </c:marker>
          <c:cat>
            <c:strRef>
              <c:f>'Statewide Graph'!$A$2:$A$9</c:f>
              <c:strCache>
                <c:ptCount val="8"/>
                <c:pt idx="0">
                  <c:v>Q4Y10Q1Y11</c:v>
                </c:pt>
                <c:pt idx="1">
                  <c:v>Q1Q2Y11</c:v>
                </c:pt>
                <c:pt idx="2">
                  <c:v>Q2Q3Y11</c:v>
                </c:pt>
                <c:pt idx="3">
                  <c:v>Q3Q4Y11</c:v>
                </c:pt>
                <c:pt idx="4">
                  <c:v>Q4Y11Q1Y12</c:v>
                </c:pt>
                <c:pt idx="5">
                  <c:v>Q1Q2Y12</c:v>
                </c:pt>
                <c:pt idx="6">
                  <c:v>Q2Q3Y12</c:v>
                </c:pt>
                <c:pt idx="7">
                  <c:v>Q3Q4Y12</c:v>
                </c:pt>
              </c:strCache>
            </c:strRef>
          </c:cat>
          <c:val>
            <c:numRef>
              <c:f>'Statewide Graph'!$B$2:$B$9</c:f>
              <c:numCache>
                <c:formatCode>0.0%</c:formatCode>
                <c:ptCount val="8"/>
                <c:pt idx="0">
                  <c:v>0.112</c:v>
                </c:pt>
                <c:pt idx="1">
                  <c:v>0.11899999999999998</c:v>
                </c:pt>
                <c:pt idx="2">
                  <c:v>0.10199999999999998</c:v>
                </c:pt>
                <c:pt idx="3">
                  <c:v>9.3000000000000208E-2</c:v>
                </c:pt>
                <c:pt idx="4">
                  <c:v>9.0000000000000024E-2</c:v>
                </c:pt>
                <c:pt idx="5">
                  <c:v>7.8000000000000014E-2</c:v>
                </c:pt>
                <c:pt idx="6">
                  <c:v>6.5000000000000002E-2</c:v>
                </c:pt>
                <c:pt idx="7">
                  <c:v>6.2000000000000034E-2</c:v>
                </c:pt>
              </c:numCache>
            </c:numRef>
          </c:val>
          <c:smooth val="0"/>
        </c:ser>
        <c:dLbls>
          <c:showLegendKey val="0"/>
          <c:showVal val="0"/>
          <c:showCatName val="0"/>
          <c:showSerName val="0"/>
          <c:showPercent val="0"/>
          <c:showBubbleSize val="0"/>
        </c:dLbls>
        <c:marker val="1"/>
        <c:smooth val="0"/>
        <c:axId val="152318720"/>
        <c:axId val="152320640"/>
      </c:lineChart>
      <c:catAx>
        <c:axId val="152318720"/>
        <c:scaling>
          <c:orientation val="minMax"/>
        </c:scaling>
        <c:delete val="0"/>
        <c:axPos val="b"/>
        <c:majorTickMark val="out"/>
        <c:minorTickMark val="none"/>
        <c:tickLblPos val="nextTo"/>
        <c:crossAx val="152320640"/>
        <c:crosses val="autoZero"/>
        <c:auto val="1"/>
        <c:lblAlgn val="ctr"/>
        <c:lblOffset val="100"/>
        <c:noMultiLvlLbl val="0"/>
      </c:catAx>
      <c:valAx>
        <c:axId val="152320640"/>
        <c:scaling>
          <c:orientation val="minMax"/>
          <c:max val="0.12000000000000002"/>
          <c:min val="0.05"/>
        </c:scaling>
        <c:delete val="0"/>
        <c:axPos val="l"/>
        <c:majorGridlines>
          <c:spPr>
            <a:ln>
              <a:solidFill>
                <a:sysClr val="window" lastClr="FFFFFF"/>
              </a:solidFill>
            </a:ln>
          </c:spPr>
        </c:majorGridlines>
        <c:numFmt formatCode="0.0%" sourceLinked="1"/>
        <c:majorTickMark val="out"/>
        <c:minorTickMark val="none"/>
        <c:tickLblPos val="nextTo"/>
        <c:crossAx val="152318720"/>
        <c:crosses val="autoZero"/>
        <c:crossBetween val="between"/>
      </c:valAx>
      <c:spPr>
        <a:solidFill>
          <a:schemeClr val="accent6">
            <a:lumMod val="20000"/>
            <a:lumOff val="80000"/>
          </a:schemeClr>
        </a:solidFill>
        <a:ln>
          <a:solidFill>
            <a:schemeClr val="accent4">
              <a:lumMod val="20000"/>
              <a:lumOff val="80000"/>
            </a:schemeClr>
          </a:solidFill>
        </a:ln>
      </c:spPr>
    </c:plotArea>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0.75294</cdr:x>
      <cdr:y>0.66667</cdr:y>
    </cdr:from>
    <cdr:to>
      <cdr:x>1</cdr:x>
      <cdr:y>0.74306</cdr:y>
    </cdr:to>
    <cdr:sp macro="" textlink="">
      <cdr:nvSpPr>
        <cdr:cNvPr id="2" name="TextBox 1"/>
        <cdr:cNvSpPr txBox="1"/>
      </cdr:nvSpPr>
      <cdr:spPr>
        <a:xfrm xmlns:a="http://schemas.openxmlformats.org/drawingml/2006/main">
          <a:off x="4876800" y="2438400"/>
          <a:ext cx="1600200" cy="27941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smtClean="0">
              <a:solidFill>
                <a:srgbClr val="FF0000"/>
              </a:solidFill>
            </a:rPr>
            <a:t>          Target 3%</a:t>
          </a:r>
          <a:endParaRPr lang="en-US" sz="1200" dirty="0">
            <a:solidFill>
              <a:srgbClr val="FF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0.6875</cdr:x>
      <cdr:y>0.78182</cdr:y>
    </cdr:from>
    <cdr:to>
      <cdr:x>1</cdr:x>
      <cdr:y>1</cdr:y>
    </cdr:to>
    <cdr:sp macro="" textlink="">
      <cdr:nvSpPr>
        <cdr:cNvPr id="3" name="TextBox 2"/>
        <cdr:cNvSpPr txBox="1"/>
      </cdr:nvSpPr>
      <cdr:spPr>
        <a:xfrm xmlns:a="http://schemas.openxmlformats.org/drawingml/2006/main">
          <a:off x="5867400" y="3276600"/>
          <a:ext cx="26670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0.6875</cdr:x>
      <cdr:y>0.78182</cdr:y>
    </cdr:from>
    <cdr:to>
      <cdr:x>0.96429</cdr:x>
      <cdr:y>0.83636</cdr:y>
    </cdr:to>
    <cdr:sp macro="" textlink="">
      <cdr:nvSpPr>
        <cdr:cNvPr id="4" name="TextBox 3"/>
        <cdr:cNvSpPr txBox="1"/>
      </cdr:nvSpPr>
      <cdr:spPr>
        <a:xfrm xmlns:a="http://schemas.openxmlformats.org/drawingml/2006/main">
          <a:off x="5867400" y="3276600"/>
          <a:ext cx="2362200" cy="228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smtClean="0">
              <a:solidFill>
                <a:srgbClr val="C00000"/>
              </a:solidFill>
            </a:rPr>
            <a:t>         Target &lt;6% or RIR 20%</a:t>
          </a:r>
          <a:endParaRPr lang="en-US" sz="1200" dirty="0">
            <a:solidFill>
              <a:srgbClr val="C0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65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dirty="0">
                <a:latin typeface="Arial" charset="0"/>
                <a:ea typeface="ＭＳ Ｐゴシック" pitchFamily="1" charset="-128"/>
                <a:cs typeface="+mn-cs"/>
              </a:defRPr>
            </a:lvl1pPr>
          </a:lstStyle>
          <a:p>
            <a:pPr>
              <a:defRPr/>
            </a:pPr>
            <a:endParaRPr lang="en-US"/>
          </a:p>
        </p:txBody>
      </p:sp>
      <p:sp>
        <p:nvSpPr>
          <p:cNvPr id="8195"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dirty="0">
                <a:latin typeface="Arial" charset="0"/>
                <a:ea typeface="ＭＳ Ｐゴシック" pitchFamily="1" charset="-128"/>
                <a:cs typeface="+mn-cs"/>
              </a:defRPr>
            </a:lvl1pPr>
          </a:lstStyle>
          <a:p>
            <a:pPr>
              <a:defRPr/>
            </a:pPr>
            <a:endParaRPr lang="en-US"/>
          </a:p>
        </p:txBody>
      </p:sp>
      <p:sp>
        <p:nvSpPr>
          <p:cNvPr id="8196" name="Rectangle 4"/>
          <p:cNvSpPr>
            <a:spLocks noGrp="1" noChangeArrowheads="1"/>
          </p:cNvSpPr>
          <p:nvPr>
            <p:ph type="ftr" sz="quarter" idx="2"/>
          </p:nvPr>
        </p:nvSpPr>
        <p:spPr bwMode="auto">
          <a:xfrm>
            <a:off x="0" y="8831263"/>
            <a:ext cx="2971800" cy="4651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eaLnBrk="0" hangingPunct="0">
              <a:defRPr sz="1200" dirty="0">
                <a:latin typeface="Arial" charset="0"/>
                <a:ea typeface="ＭＳ Ｐゴシック" pitchFamily="1" charset="-128"/>
                <a:cs typeface="+mn-cs"/>
              </a:defRPr>
            </a:lvl1pPr>
          </a:lstStyle>
          <a:p>
            <a:pPr>
              <a:defRPr/>
            </a:pPr>
            <a:endParaRPr lang="en-US"/>
          </a:p>
        </p:txBody>
      </p:sp>
      <p:sp>
        <p:nvSpPr>
          <p:cNvPr id="8197" name="Rectangle 5"/>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atin typeface="Arial" charset="0"/>
                <a:ea typeface="ＭＳ Ｐゴシック" pitchFamily="1" charset="-128"/>
                <a:cs typeface="+mn-cs"/>
              </a:defRPr>
            </a:lvl1pPr>
          </a:lstStyle>
          <a:p>
            <a:pPr>
              <a:defRPr/>
            </a:pPr>
            <a:fld id="{9E30AF3B-B849-4184-8BDF-418DB8A3FD2B}" type="slidenum">
              <a:rPr lang="en-US"/>
              <a:pPr>
                <a:defRPr/>
              </a:pPr>
              <a:t>‹#›</a:t>
            </a:fld>
            <a:endParaRPr lang="en-US" dirty="0"/>
          </a:p>
        </p:txBody>
      </p:sp>
    </p:spTree>
    <p:extLst>
      <p:ext uri="{BB962C8B-B14F-4D97-AF65-F5344CB8AC3E}">
        <p14:creationId xmlns:p14="http://schemas.microsoft.com/office/powerpoint/2010/main" val="3316342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65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dirty="0">
                <a:latin typeface="Arial" charset="0"/>
                <a:ea typeface="ＭＳ Ｐゴシック" pitchFamily="1" charset="-128"/>
                <a:cs typeface="+mn-cs"/>
              </a:defRPr>
            </a:lvl1pPr>
          </a:lstStyle>
          <a:p>
            <a:pPr>
              <a:defRPr/>
            </a:pPr>
            <a:endParaRPr lang="en-US"/>
          </a:p>
        </p:txBody>
      </p:sp>
      <p:sp>
        <p:nvSpPr>
          <p:cNvPr id="5123" name="Rectangle 3"/>
          <p:cNvSpPr>
            <a:spLocks noGrp="1" noChangeArrowheads="1"/>
          </p:cNvSpPr>
          <p:nvPr>
            <p:ph type="dt" idx="1"/>
          </p:nvPr>
        </p:nvSpPr>
        <p:spPr bwMode="auto">
          <a:xfrm>
            <a:off x="3886200" y="0"/>
            <a:ext cx="2971800" cy="465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dirty="0">
                <a:latin typeface="Arial" charset="0"/>
                <a:ea typeface="ＭＳ Ｐゴシック" pitchFamily="1" charset="-128"/>
                <a:cs typeface="+mn-cs"/>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31263"/>
            <a:ext cx="2971800" cy="4651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eaLnBrk="0" hangingPunct="0">
              <a:defRPr sz="1200" dirty="0">
                <a:latin typeface="Arial" charset="0"/>
                <a:ea typeface="ＭＳ Ｐゴシック" pitchFamily="1" charset="-128"/>
                <a:cs typeface="+mn-cs"/>
              </a:defRPr>
            </a:lvl1pPr>
          </a:lstStyle>
          <a:p>
            <a:pPr>
              <a:defRPr/>
            </a:pPr>
            <a:endParaRPr lang="en-US"/>
          </a:p>
        </p:txBody>
      </p:sp>
      <p:sp>
        <p:nvSpPr>
          <p:cNvPr id="5127" name="Rectangle 7"/>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atin typeface="Arial" charset="0"/>
                <a:ea typeface="ＭＳ Ｐゴシック" pitchFamily="1" charset="-128"/>
                <a:cs typeface="+mn-cs"/>
              </a:defRPr>
            </a:lvl1pPr>
          </a:lstStyle>
          <a:p>
            <a:pPr>
              <a:defRPr/>
            </a:pPr>
            <a:fld id="{236D99FF-6746-4076-B4B2-A98EF8193BFF}" type="slidenum">
              <a:rPr lang="en-US"/>
              <a:pPr>
                <a:defRPr/>
              </a:pPr>
              <a:t>‹#›</a:t>
            </a:fld>
            <a:endParaRPr lang="en-US" dirty="0"/>
          </a:p>
        </p:txBody>
      </p:sp>
    </p:spTree>
    <p:extLst>
      <p:ext uri="{BB962C8B-B14F-4D97-AF65-F5344CB8AC3E}">
        <p14:creationId xmlns:p14="http://schemas.microsoft.com/office/powerpoint/2010/main" val="6826688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pPr eaLnBrk="1" hangingPunct="1">
              <a:buFontTx/>
              <a:buChar char="•"/>
            </a:pPr>
            <a:r>
              <a:rPr lang="en-US" b="1" smtClean="0">
                <a:latin typeface="Times" pitchFamily="18" charset="0"/>
                <a:ea typeface="ＭＳ Ｐゴシック"/>
              </a:rPr>
              <a:t>Reduce HACs by 40% - Nursing Homes</a:t>
            </a:r>
          </a:p>
          <a:p>
            <a:pPr lvl="1" eaLnBrk="1" hangingPunct="1">
              <a:buFontTx/>
              <a:buChar char="•"/>
            </a:pPr>
            <a:r>
              <a:rPr lang="en-US" smtClean="0">
                <a:latin typeface="Times" pitchFamily="18" charset="0"/>
                <a:ea typeface="ＭＳ Ｐゴシック"/>
              </a:rPr>
              <a:t>Phase I: providing technical assistance to nursing homes for reducing pressure ulcers and physical restraints - begins in August 2011 and continue until approximately January 31, 2013. </a:t>
            </a:r>
          </a:p>
          <a:p>
            <a:pPr lvl="1" eaLnBrk="1" hangingPunct="1">
              <a:buFontTx/>
              <a:buChar char="•"/>
            </a:pPr>
            <a:r>
              <a:rPr lang="en-US" smtClean="0">
                <a:latin typeface="Times" pitchFamily="18" charset="0"/>
                <a:ea typeface="ＭＳ Ｐゴシック"/>
              </a:rPr>
              <a:t>Phase II: expanding efforts to address other HACs (CAUTI, falls, and others) in the form of a National Nursing Home Learning and Action Network - begins on or before February 1, 2013 and continues through July 31, 2014.</a:t>
            </a:r>
          </a:p>
          <a:p>
            <a:endParaRPr lang="en-US" smtClean="0">
              <a:latin typeface="Arial" pitchFamily="34" charset="0"/>
              <a:ea typeface="ＭＳ Ｐゴシック"/>
            </a:endParaRPr>
          </a:p>
        </p:txBody>
      </p:sp>
      <p:sp>
        <p:nvSpPr>
          <p:cNvPr id="11268" name="Slide Number Placeholder 3"/>
          <p:cNvSpPr>
            <a:spLocks noGrp="1"/>
          </p:cNvSpPr>
          <p:nvPr>
            <p:ph type="sldNum" sz="quarter" idx="5"/>
          </p:nvPr>
        </p:nvSpPr>
        <p:spPr>
          <a:noFill/>
        </p:spPr>
        <p:txBody>
          <a:bodyPr/>
          <a:lstStyle/>
          <a:p>
            <a:fld id="{966A4D9C-6EBF-4160-8ECC-C5347AB8FE4B}" type="slidenum">
              <a:rPr lang="en-US" smtClean="0">
                <a:latin typeface="Arial" pitchFamily="34" charset="0"/>
                <a:ea typeface="ＭＳ Ｐゴシック"/>
                <a:cs typeface="ＭＳ Ｐゴシック"/>
              </a:rPr>
              <a:pPr/>
              <a:t>1</a:t>
            </a:fld>
            <a:endParaRPr lang="en-US" smtClean="0">
              <a:latin typeface="Arial" pitchFamily="34" charset="0"/>
              <a:ea typeface="ＭＳ Ｐゴシック"/>
              <a:cs typeface="ＭＳ Ｐゴシック"/>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r>
              <a:rPr lang="en-US" smtClean="0">
                <a:latin typeface="Arial" pitchFamily="34" charset="0"/>
                <a:ea typeface="ＭＳ Ｐゴシック"/>
              </a:rPr>
              <a:t>Pressure Ulcers: based on QM scores from 2</a:t>
            </a:r>
            <a:r>
              <a:rPr lang="en-US" baseline="30000" smtClean="0">
                <a:latin typeface="Arial" pitchFamily="34" charset="0"/>
                <a:ea typeface="ＭＳ Ｐゴシック"/>
              </a:rPr>
              <a:t>nd</a:t>
            </a:r>
            <a:r>
              <a:rPr lang="en-US" smtClean="0">
                <a:latin typeface="Arial" pitchFamily="34" charset="0"/>
                <a:ea typeface="ＭＳ Ｐゴシック"/>
              </a:rPr>
              <a:t> &amp; 3</a:t>
            </a:r>
            <a:r>
              <a:rPr lang="en-US" baseline="30000" smtClean="0">
                <a:latin typeface="Arial" pitchFamily="34" charset="0"/>
                <a:ea typeface="ＭＳ Ｐゴシック"/>
              </a:rPr>
              <a:t>rd</a:t>
            </a:r>
            <a:r>
              <a:rPr lang="en-US" smtClean="0">
                <a:latin typeface="Arial" pitchFamily="34" charset="0"/>
                <a:ea typeface="ＭＳ Ｐゴシック"/>
              </a:rPr>
              <a:t> quarter 2010 MDS 2.0 data &amp; 4</a:t>
            </a:r>
            <a:r>
              <a:rPr lang="en-US" baseline="30000" smtClean="0">
                <a:latin typeface="Arial" pitchFamily="34" charset="0"/>
                <a:ea typeface="ＭＳ Ｐゴシック"/>
              </a:rPr>
              <a:t>th</a:t>
            </a:r>
            <a:r>
              <a:rPr lang="en-US" smtClean="0">
                <a:latin typeface="Arial" pitchFamily="34" charset="0"/>
                <a:ea typeface="ＭＳ Ｐゴシック"/>
              </a:rPr>
              <a:t> quarter 2010 &amp; 1</a:t>
            </a:r>
            <a:r>
              <a:rPr lang="en-US" baseline="30000" smtClean="0">
                <a:latin typeface="Arial" pitchFamily="34" charset="0"/>
                <a:ea typeface="ＭＳ Ｐゴシック"/>
              </a:rPr>
              <a:t>st</a:t>
            </a:r>
            <a:r>
              <a:rPr lang="en-US" smtClean="0">
                <a:latin typeface="Arial" pitchFamily="34" charset="0"/>
                <a:ea typeface="ＭＳ Ｐゴシック"/>
              </a:rPr>
              <a:t> quarter 2011 MDS 3.0 data.  Nursing facilities that were &gt; 75</a:t>
            </a:r>
            <a:r>
              <a:rPr lang="en-US" baseline="30000" smtClean="0">
                <a:latin typeface="Arial" pitchFamily="34" charset="0"/>
                <a:ea typeface="ＭＳ Ｐゴシック"/>
              </a:rPr>
              <a:t>th</a:t>
            </a:r>
            <a:r>
              <a:rPr lang="en-US" smtClean="0">
                <a:latin typeface="Arial" pitchFamily="34" charset="0"/>
                <a:ea typeface="ＭＳ Ｐゴシック"/>
              </a:rPr>
              <a:t> percentile in the state and have a pressure ulcer rate of greater than or equal to 11%. </a:t>
            </a:r>
          </a:p>
          <a:p>
            <a:r>
              <a:rPr lang="en-US" smtClean="0">
                <a:latin typeface="Arial" pitchFamily="34" charset="0"/>
                <a:ea typeface="ＭＳ Ｐゴシック"/>
              </a:rPr>
              <a:t> </a:t>
            </a:r>
          </a:p>
          <a:p>
            <a:r>
              <a:rPr lang="en-US" smtClean="0">
                <a:latin typeface="Arial" pitchFamily="34" charset="0"/>
                <a:ea typeface="ＭＳ Ｐゴシック"/>
              </a:rPr>
              <a:t>Physical Restraints: based on QM scores from 2</a:t>
            </a:r>
            <a:r>
              <a:rPr lang="en-US" baseline="30000" smtClean="0">
                <a:latin typeface="Arial" pitchFamily="34" charset="0"/>
                <a:ea typeface="ＭＳ Ｐゴシック"/>
              </a:rPr>
              <a:t>nd</a:t>
            </a:r>
            <a:r>
              <a:rPr lang="en-US" smtClean="0">
                <a:latin typeface="Arial" pitchFamily="34" charset="0"/>
                <a:ea typeface="ＭＳ Ｐゴシック"/>
              </a:rPr>
              <a:t> &amp; 3</a:t>
            </a:r>
            <a:r>
              <a:rPr lang="en-US" baseline="30000" smtClean="0">
                <a:latin typeface="Arial" pitchFamily="34" charset="0"/>
                <a:ea typeface="ＭＳ Ｐゴシック"/>
              </a:rPr>
              <a:t>rd</a:t>
            </a:r>
            <a:r>
              <a:rPr lang="en-US" smtClean="0">
                <a:latin typeface="Arial" pitchFamily="34" charset="0"/>
                <a:ea typeface="ＭＳ Ｐゴシック"/>
              </a:rPr>
              <a:t> quarter 2010 MDS 2.0 data &amp; 4</a:t>
            </a:r>
            <a:r>
              <a:rPr lang="en-US" baseline="30000" smtClean="0">
                <a:latin typeface="Arial" pitchFamily="34" charset="0"/>
                <a:ea typeface="ＭＳ Ｐゴシック"/>
              </a:rPr>
              <a:t>th</a:t>
            </a:r>
            <a:r>
              <a:rPr lang="en-US" smtClean="0">
                <a:latin typeface="Arial" pitchFamily="34" charset="0"/>
                <a:ea typeface="ＭＳ Ｐゴシック"/>
              </a:rPr>
              <a:t> quarter 2010 &amp; 1</a:t>
            </a:r>
            <a:r>
              <a:rPr lang="en-US" baseline="30000" smtClean="0">
                <a:latin typeface="Arial" pitchFamily="34" charset="0"/>
                <a:ea typeface="ＭＳ Ｐゴシック"/>
              </a:rPr>
              <a:t>st</a:t>
            </a:r>
            <a:r>
              <a:rPr lang="en-US" smtClean="0">
                <a:latin typeface="Arial" pitchFamily="34" charset="0"/>
                <a:ea typeface="ＭＳ Ｐゴシック"/>
              </a:rPr>
              <a:t> quarter 2011 MDS 3.0 data.  Nursing facilities that were &gt; 75</a:t>
            </a:r>
            <a:r>
              <a:rPr lang="en-US" baseline="30000" smtClean="0">
                <a:latin typeface="Arial" pitchFamily="34" charset="0"/>
                <a:ea typeface="ＭＳ Ｐゴシック"/>
              </a:rPr>
              <a:t>th</a:t>
            </a:r>
            <a:r>
              <a:rPr lang="en-US" smtClean="0">
                <a:latin typeface="Arial" pitchFamily="34" charset="0"/>
                <a:ea typeface="ＭＳ Ｐゴシック"/>
              </a:rPr>
              <a:t> percentile in the state and have a physical restraint state of greater than or equal to 4%. </a:t>
            </a:r>
          </a:p>
          <a:p>
            <a:endParaRPr lang="en-US" smtClean="0">
              <a:latin typeface="Arial" pitchFamily="34" charset="0"/>
              <a:ea typeface="ＭＳ Ｐゴシック"/>
            </a:endParaRPr>
          </a:p>
        </p:txBody>
      </p:sp>
      <p:sp>
        <p:nvSpPr>
          <p:cNvPr id="12292" name="Slide Number Placeholder 3"/>
          <p:cNvSpPr>
            <a:spLocks noGrp="1"/>
          </p:cNvSpPr>
          <p:nvPr>
            <p:ph type="sldNum" sz="quarter" idx="5"/>
          </p:nvPr>
        </p:nvSpPr>
        <p:spPr>
          <a:noFill/>
        </p:spPr>
        <p:txBody>
          <a:bodyPr/>
          <a:lstStyle/>
          <a:p>
            <a:fld id="{F67CBC91-90FA-4039-AB9E-C55AA0C7901B}" type="slidenum">
              <a:rPr lang="en-US" smtClean="0">
                <a:latin typeface="Arial" pitchFamily="34" charset="0"/>
                <a:ea typeface="ＭＳ Ｐゴシック"/>
                <a:cs typeface="ＭＳ Ｐゴシック"/>
              </a:rPr>
              <a:pPr/>
              <a:t>3</a:t>
            </a:fld>
            <a:endParaRPr lang="en-US" smtClean="0">
              <a:latin typeface="Arial" pitchFamily="34" charset="0"/>
              <a:ea typeface="ＭＳ Ｐゴシック"/>
              <a:cs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p:spPr>
        <p:txBody>
          <a:bodyPr/>
          <a:lstStyle/>
          <a:p>
            <a:endParaRPr lang="en-US" smtClean="0">
              <a:latin typeface="Arial" pitchFamily="34" charset="0"/>
              <a:ea typeface="ＭＳ Ｐゴシック"/>
            </a:endParaRPr>
          </a:p>
        </p:txBody>
      </p:sp>
      <p:sp>
        <p:nvSpPr>
          <p:cNvPr id="13316" name="Slide Number Placeholder 3"/>
          <p:cNvSpPr>
            <a:spLocks noGrp="1"/>
          </p:cNvSpPr>
          <p:nvPr>
            <p:ph type="sldNum" sz="quarter" idx="5"/>
          </p:nvPr>
        </p:nvSpPr>
        <p:spPr>
          <a:noFill/>
        </p:spPr>
        <p:txBody>
          <a:bodyPr/>
          <a:lstStyle/>
          <a:p>
            <a:fld id="{1CE35CDA-E901-4C34-B77D-5B738458D029}" type="slidenum">
              <a:rPr lang="en-US" smtClean="0">
                <a:latin typeface="Arial" pitchFamily="34" charset="0"/>
                <a:ea typeface="ＭＳ Ｐゴシック"/>
                <a:cs typeface="ＭＳ Ｐゴシック"/>
              </a:rPr>
              <a:pPr/>
              <a:t>4</a:t>
            </a:fld>
            <a:endParaRPr lang="en-US" smtClean="0">
              <a:latin typeface="Arial" pitchFamily="34" charset="0"/>
              <a:ea typeface="ＭＳ Ｐゴシック"/>
              <a:cs typeface="ＭＳ Ｐゴシック"/>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mn-lt"/>
                <a:ea typeface="+mn-ea"/>
                <a:cs typeface="+mn-cs"/>
              </a:rPr>
              <a:t>Focus your presentation on what you learned about the challenges of involving leadership?  </a:t>
            </a:r>
          </a:p>
          <a:p>
            <a:r>
              <a:rPr lang="en-US" dirty="0">
                <a:latin typeface="+mn-lt"/>
                <a:ea typeface="+mn-ea"/>
                <a:cs typeface="+mn-cs"/>
              </a:rPr>
              <a:t>What helped? – What were the barriers?  </a:t>
            </a:r>
          </a:p>
          <a:p>
            <a:r>
              <a:rPr lang="en-US" dirty="0">
                <a:latin typeface="+mn-lt"/>
                <a:ea typeface="+mn-ea"/>
                <a:cs typeface="+mn-cs"/>
              </a:rPr>
              <a:t>What would you have done differently in your approach? </a:t>
            </a:r>
            <a:endParaRPr lang="en-US" dirty="0"/>
          </a:p>
        </p:txBody>
      </p:sp>
      <p:sp>
        <p:nvSpPr>
          <p:cNvPr id="5" name="Slide Number Placeholder 4"/>
          <p:cNvSpPr>
            <a:spLocks noGrp="1"/>
          </p:cNvSpPr>
          <p:nvPr>
            <p:ph type="sldNum" sz="quarter" idx="11"/>
          </p:nvPr>
        </p:nvSpPr>
        <p:spPr/>
        <p:txBody>
          <a:bodyPr/>
          <a:lstStyle/>
          <a:p>
            <a:fld id="{37775073-EBAD-4C9D-AB71-5A5C82BB8196}"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mn-lt"/>
                <a:ea typeface="+mn-ea"/>
                <a:cs typeface="+mn-cs"/>
              </a:rPr>
              <a:t>Focus your presentation on what you learned about the challenges of involving leadership?  </a:t>
            </a:r>
          </a:p>
          <a:p>
            <a:r>
              <a:rPr lang="en-US" dirty="0">
                <a:latin typeface="+mn-lt"/>
                <a:ea typeface="+mn-ea"/>
                <a:cs typeface="+mn-cs"/>
              </a:rPr>
              <a:t>What helped? – What were the barriers?  </a:t>
            </a:r>
          </a:p>
          <a:p>
            <a:r>
              <a:rPr lang="en-US" dirty="0">
                <a:latin typeface="+mn-lt"/>
                <a:ea typeface="+mn-ea"/>
                <a:cs typeface="+mn-cs"/>
              </a:rPr>
              <a:t>What would you have done differently in your approach? </a:t>
            </a:r>
            <a:endParaRPr lang="en-US" dirty="0"/>
          </a:p>
        </p:txBody>
      </p:sp>
      <p:sp>
        <p:nvSpPr>
          <p:cNvPr id="4" name="Slide Number Placeholder 3"/>
          <p:cNvSpPr>
            <a:spLocks noGrp="1"/>
          </p:cNvSpPr>
          <p:nvPr>
            <p:ph type="sldNum" sz="quarter" idx="10"/>
          </p:nvPr>
        </p:nvSpPr>
        <p:spPr/>
        <p:txBody>
          <a:bodyPr/>
          <a:lstStyle/>
          <a:p>
            <a:fld id="{37775073-EBAD-4C9D-AB71-5A5C82BB8196}" type="slidenum">
              <a:rPr lang="en-US" smtClean="0">
                <a:solidFill>
                  <a:prstClr val="black"/>
                </a:solidFill>
              </a:rPr>
              <a:pPr/>
              <a:t>22</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mn-lt"/>
                <a:ea typeface="+mn-ea"/>
                <a:cs typeface="+mn-cs"/>
              </a:rPr>
              <a:t>Focus your presentation on what you learned about the challenges of involving leadership?  </a:t>
            </a:r>
          </a:p>
          <a:p>
            <a:r>
              <a:rPr lang="en-US" dirty="0">
                <a:latin typeface="+mn-lt"/>
                <a:ea typeface="+mn-ea"/>
                <a:cs typeface="+mn-cs"/>
              </a:rPr>
              <a:t>What helped? – What were the barriers?  </a:t>
            </a:r>
          </a:p>
          <a:p>
            <a:r>
              <a:rPr lang="en-US" dirty="0">
                <a:latin typeface="+mn-lt"/>
                <a:ea typeface="+mn-ea"/>
                <a:cs typeface="+mn-cs"/>
              </a:rPr>
              <a:t>What would you have done differently in your approach? </a:t>
            </a:r>
            <a:endParaRPr lang="en-US" dirty="0" smtClean="0"/>
          </a:p>
          <a:p>
            <a:endParaRPr lang="en-US" dirty="0"/>
          </a:p>
        </p:txBody>
      </p:sp>
      <p:sp>
        <p:nvSpPr>
          <p:cNvPr id="4" name="Slide Number Placeholder 3"/>
          <p:cNvSpPr>
            <a:spLocks noGrp="1"/>
          </p:cNvSpPr>
          <p:nvPr>
            <p:ph type="sldNum" sz="quarter" idx="10"/>
          </p:nvPr>
        </p:nvSpPr>
        <p:spPr/>
        <p:txBody>
          <a:bodyPr/>
          <a:lstStyle/>
          <a:p>
            <a:fld id="{37775073-EBAD-4C9D-AB71-5A5C82BB8196}" type="slidenum">
              <a:rPr lang="en-US" smtClean="0">
                <a:solidFill>
                  <a:prstClr val="black"/>
                </a:solidFill>
              </a:rPr>
              <a:pPr/>
              <a:t>23</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52217" eaLnBrk="1" fontAlgn="auto" hangingPunct="1">
              <a:spcBef>
                <a:spcPct val="20000"/>
              </a:spcBef>
              <a:spcAft>
                <a:spcPts val="0"/>
              </a:spcAft>
              <a:defRPr/>
            </a:pPr>
            <a:r>
              <a:rPr lang="en-US" sz="2000" b="1" dirty="0">
                <a:latin typeface="+mn-lt"/>
                <a:ea typeface="+mn-ea"/>
                <a:cs typeface="+mn-cs"/>
              </a:rPr>
              <a:t>The 40/20 Goal</a:t>
            </a:r>
          </a:p>
          <a:p>
            <a:pPr marL="452217" indent="-452217" defTabSz="452217" eaLnBrk="1" fontAlgn="auto" hangingPunct="1">
              <a:lnSpc>
                <a:spcPct val="120000"/>
              </a:lnSpc>
              <a:spcBef>
                <a:spcPts val="593"/>
              </a:spcBef>
              <a:spcAft>
                <a:spcPts val="0"/>
              </a:spcAft>
              <a:buClr>
                <a:schemeClr val="accent4"/>
              </a:buClr>
              <a:buFont typeface="Arial"/>
              <a:buChar char="•"/>
              <a:defRPr/>
            </a:pPr>
            <a:r>
              <a:rPr lang="en-US" sz="1600" b="1" dirty="0">
                <a:latin typeface="+mn-lt"/>
                <a:ea typeface="+mn-ea"/>
                <a:cs typeface="+mn-cs"/>
              </a:rPr>
              <a:t>Keep patients from getting injured or sicker</a:t>
            </a:r>
            <a:r>
              <a:rPr lang="en-US" sz="1600" dirty="0">
                <a:latin typeface="+mn-lt"/>
                <a:ea typeface="+mn-ea"/>
                <a:cs typeface="+mn-cs"/>
              </a:rPr>
              <a:t>. </a:t>
            </a:r>
          </a:p>
          <a:p>
            <a:pPr defTabSz="452217" eaLnBrk="1" fontAlgn="auto" hangingPunct="1">
              <a:spcBef>
                <a:spcPct val="20000"/>
              </a:spcBef>
              <a:spcAft>
                <a:spcPts val="0"/>
              </a:spcAft>
              <a:defRPr/>
            </a:pPr>
            <a:r>
              <a:rPr lang="en-US" dirty="0">
                <a:latin typeface="+mn-lt"/>
                <a:ea typeface="+mn-ea"/>
                <a:cs typeface="+mn-cs"/>
              </a:rPr>
              <a:t>	</a:t>
            </a:r>
            <a:r>
              <a:rPr lang="en-US" i="1" dirty="0">
                <a:latin typeface="+mn-lt"/>
                <a:ea typeface="+mn-ea"/>
                <a:cs typeface="+mn-cs"/>
              </a:rPr>
              <a:t>Reduce preventable hospital-acquired conditions by 40%. </a:t>
            </a:r>
          </a:p>
          <a:p>
            <a:pPr defTabSz="452217" eaLnBrk="1" fontAlgn="auto" hangingPunct="1">
              <a:spcBef>
                <a:spcPct val="20000"/>
              </a:spcBef>
              <a:spcAft>
                <a:spcPts val="0"/>
              </a:spcAft>
              <a:defRPr/>
            </a:pPr>
            <a:r>
              <a:rPr lang="en-US" b="1" dirty="0">
                <a:latin typeface="+mn-lt"/>
                <a:ea typeface="+mn-ea"/>
                <a:cs typeface="+mn-cs"/>
              </a:rPr>
              <a:t>		1.8 million fewer injuries to patients</a:t>
            </a:r>
            <a:r>
              <a:rPr lang="en-US" dirty="0">
                <a:latin typeface="+mn-lt"/>
                <a:ea typeface="+mn-ea"/>
                <a:cs typeface="+mn-cs"/>
              </a:rPr>
              <a:t>, with more than </a:t>
            </a:r>
            <a:r>
              <a:rPr lang="en-US" b="1" dirty="0">
                <a:latin typeface="+mn-lt"/>
                <a:ea typeface="+mn-ea"/>
                <a:cs typeface="+mn-cs"/>
              </a:rPr>
              <a:t>60,000 lives saved </a:t>
            </a:r>
            <a:r>
              <a:rPr lang="en-US" dirty="0">
                <a:latin typeface="+mn-lt"/>
                <a:ea typeface="+mn-ea"/>
                <a:cs typeface="+mn-cs"/>
              </a:rPr>
              <a:t>over the next three years. </a:t>
            </a:r>
          </a:p>
          <a:p>
            <a:pPr marL="452217" indent="-452217" defTabSz="452217" eaLnBrk="1" fontAlgn="auto" hangingPunct="1">
              <a:lnSpc>
                <a:spcPct val="120000"/>
              </a:lnSpc>
              <a:spcBef>
                <a:spcPts val="593"/>
              </a:spcBef>
              <a:spcAft>
                <a:spcPts val="0"/>
              </a:spcAft>
              <a:buClr>
                <a:schemeClr val="accent4"/>
              </a:buClr>
              <a:buFont typeface="Arial"/>
              <a:buChar char="•"/>
              <a:defRPr/>
            </a:pPr>
            <a:r>
              <a:rPr lang="en-US" sz="1600" b="1" dirty="0">
                <a:latin typeface="+mn-lt"/>
                <a:ea typeface="+mn-ea"/>
                <a:cs typeface="+mn-cs"/>
              </a:rPr>
              <a:t>Help patients heal without complication.</a:t>
            </a:r>
          </a:p>
          <a:p>
            <a:pPr defTabSz="452217" eaLnBrk="1" fontAlgn="auto" hangingPunct="1">
              <a:spcBef>
                <a:spcPct val="20000"/>
              </a:spcBef>
              <a:spcAft>
                <a:spcPts val="0"/>
              </a:spcAft>
              <a:defRPr/>
            </a:pPr>
            <a:r>
              <a:rPr lang="en-US" b="1" dirty="0">
                <a:latin typeface="+mn-lt"/>
                <a:ea typeface="+mn-ea"/>
                <a:cs typeface="+mn-cs"/>
              </a:rPr>
              <a:t>	 </a:t>
            </a:r>
            <a:r>
              <a:rPr lang="en-US" i="1" dirty="0">
                <a:latin typeface="+mn-lt"/>
                <a:ea typeface="+mn-ea"/>
                <a:cs typeface="+mn-cs"/>
              </a:rPr>
              <a:t>Reduce hospital readmissions by 20% . </a:t>
            </a:r>
          </a:p>
          <a:p>
            <a:pPr defTabSz="452217" eaLnBrk="1" fontAlgn="auto" hangingPunct="1">
              <a:spcBef>
                <a:spcPct val="20000"/>
              </a:spcBef>
              <a:spcAft>
                <a:spcPts val="0"/>
              </a:spcAft>
              <a:defRPr/>
            </a:pPr>
            <a:r>
              <a:rPr lang="en-US" b="1" dirty="0">
                <a:latin typeface="+mn-lt"/>
                <a:ea typeface="+mn-ea"/>
                <a:cs typeface="+mn-cs"/>
              </a:rPr>
              <a:t>		1.6 million patients </a:t>
            </a:r>
            <a:r>
              <a:rPr lang="en-US" dirty="0">
                <a:latin typeface="+mn-lt"/>
                <a:ea typeface="+mn-ea"/>
                <a:cs typeface="+mn-cs"/>
              </a:rPr>
              <a:t>will recover from illness without suffering a preventable complication requiring re-hospitalization within 30 </a:t>
            </a:r>
          </a:p>
          <a:p>
            <a:pPr defTabSz="452217" eaLnBrk="1" fontAlgn="auto" hangingPunct="1">
              <a:spcBef>
                <a:spcPct val="20000"/>
              </a:spcBef>
              <a:spcAft>
                <a:spcPts val="0"/>
              </a:spcAft>
              <a:defRPr/>
            </a:pPr>
            <a:r>
              <a:rPr lang="en-US" dirty="0">
                <a:latin typeface="+mn-lt"/>
                <a:ea typeface="+mn-ea"/>
                <a:cs typeface="+mn-cs"/>
              </a:rPr>
              <a:t>                   days of discharge. </a:t>
            </a:r>
          </a:p>
          <a:p>
            <a:pPr defTabSz="452217" eaLnBrk="1" fontAlgn="auto" hangingPunct="1">
              <a:spcBef>
                <a:spcPct val="20000"/>
              </a:spcBef>
              <a:spcAft>
                <a:spcPts val="0"/>
              </a:spcAft>
              <a:defRPr/>
            </a:pPr>
            <a:endParaRPr lang="en-US" dirty="0">
              <a:latin typeface="+mn-lt"/>
              <a:ea typeface="+mn-ea"/>
              <a:cs typeface="+mn-cs"/>
            </a:endParaRPr>
          </a:p>
          <a:p>
            <a:pPr algn="l"/>
            <a:endParaRPr lang="en-US" dirty="0"/>
          </a:p>
        </p:txBody>
      </p:sp>
      <p:sp>
        <p:nvSpPr>
          <p:cNvPr id="4" name="Slide Number Placeholder 3"/>
          <p:cNvSpPr>
            <a:spLocks noGrp="1"/>
          </p:cNvSpPr>
          <p:nvPr>
            <p:ph type="sldNum" sz="quarter" idx="10"/>
          </p:nvPr>
        </p:nvSpPr>
        <p:spPr/>
        <p:txBody>
          <a:bodyPr/>
          <a:lstStyle/>
          <a:p>
            <a:fld id="{37775073-EBAD-4C9D-AB71-5A5C82BB8196}" type="slidenum">
              <a:rPr lang="en-US" smtClean="0">
                <a:solidFill>
                  <a:prstClr val="black"/>
                </a:solidFill>
              </a:rPr>
              <a:pPr/>
              <a:t>25</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56A1324C-032D-4636-B6F3-77DC443E9F6A}" type="slidenum">
              <a:rPr lang="en-US" smtClean="0">
                <a:solidFill>
                  <a:srgbClr val="000000"/>
                </a:solidFill>
              </a:rPr>
              <a:pPr/>
              <a:t>26</a:t>
            </a:fld>
            <a:endParaRPr lang="en-US" smtClean="0">
              <a:solidFill>
                <a:srgbClr val="000000"/>
              </a:solidFill>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marL="228600" indent="-228600"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3D0A06B3-19E5-459C-A802-74C38FC94025}" type="slidenum">
              <a:rPr lang="en-US" smtClean="0">
                <a:solidFill>
                  <a:srgbClr val="000000"/>
                </a:solidFill>
              </a:rPr>
              <a:pPr/>
              <a:t>27</a:t>
            </a:fld>
            <a:endParaRPr lang="en-US" smtClean="0">
              <a:solidFill>
                <a:srgbClr val="000000"/>
              </a:solidFill>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endParaRPr lang="en-US" u="sng"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BEB0A93C-0543-481E-8914-E0AB80E026B3}" type="slidenum">
              <a:rPr lang="en-US" smtClean="0">
                <a:solidFill>
                  <a:srgbClr val="000000"/>
                </a:solidFill>
              </a:rPr>
              <a:pPr/>
              <a:t>28</a:t>
            </a:fld>
            <a:endParaRPr lang="en-US" smtClean="0">
              <a:solidFill>
                <a:srgbClr val="000000"/>
              </a:solidFill>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15BCC480-2115-47FF-B850-A5D18612942E}" type="slidenum">
              <a:rPr lang="en-US" smtClean="0">
                <a:solidFill>
                  <a:srgbClr val="000000"/>
                </a:solidFill>
              </a:rPr>
              <a:pPr/>
              <a:t>29</a:t>
            </a:fld>
            <a:endParaRPr lang="en-US" smtClean="0">
              <a:solidFill>
                <a:srgbClr val="000000"/>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7F335816-370C-4868-896E-2770CDA146FB}" type="slidenum">
              <a:rPr lang="en-US" smtClean="0">
                <a:solidFill>
                  <a:srgbClr val="000000"/>
                </a:solidFill>
              </a:rPr>
              <a:pPr/>
              <a:t>30</a:t>
            </a:fld>
            <a:endParaRPr lang="en-US" smtClean="0">
              <a:solidFill>
                <a:srgbClr val="000000"/>
              </a:solidFill>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txBox="1">
            <a:spLocks noGrp="1" noChangeArrowheads="1"/>
          </p:cNvSpPr>
          <p:nvPr/>
        </p:nvSpPr>
        <p:spPr bwMode="auto">
          <a:xfrm>
            <a:off x="3884027" y="8829675"/>
            <a:ext cx="2972421" cy="465138"/>
          </a:xfrm>
          <a:prstGeom prst="rect">
            <a:avLst/>
          </a:prstGeom>
          <a:noFill/>
          <a:ln w="9525">
            <a:noFill/>
            <a:miter lim="800000"/>
            <a:headEnd/>
            <a:tailEnd/>
          </a:ln>
        </p:spPr>
        <p:txBody>
          <a:bodyPr lIns="93237" tIns="46619" rIns="93237" bIns="46619" anchor="b"/>
          <a:lstStyle/>
          <a:p>
            <a:pPr algn="r" defTabSz="931863"/>
            <a:fld id="{97C9EE54-F03D-4B03-A110-42290CBCE555}" type="slidenum">
              <a:rPr lang="en-US" sz="1200">
                <a:solidFill>
                  <a:srgbClr val="000000"/>
                </a:solidFill>
                <a:latin typeface="Arial" charset="0"/>
                <a:ea typeface="+mn-ea"/>
                <a:cs typeface="+mn-cs"/>
              </a:rPr>
              <a:pPr algn="r" defTabSz="931863"/>
              <a:t>31</a:t>
            </a:fld>
            <a:endParaRPr lang="en-US" sz="1200">
              <a:solidFill>
                <a:srgbClr val="000000"/>
              </a:solidFill>
              <a:latin typeface="Arial" charset="0"/>
              <a:ea typeface="+mn-ea"/>
              <a:cs typeface="+mn-cs"/>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txBox="1">
            <a:spLocks noGrp="1" noChangeArrowheads="1"/>
          </p:cNvSpPr>
          <p:nvPr/>
        </p:nvSpPr>
        <p:spPr bwMode="auto">
          <a:xfrm>
            <a:off x="3884027" y="8829675"/>
            <a:ext cx="2972421" cy="465138"/>
          </a:xfrm>
          <a:prstGeom prst="rect">
            <a:avLst/>
          </a:prstGeom>
          <a:noFill/>
          <a:ln w="9525">
            <a:noFill/>
            <a:miter lim="800000"/>
            <a:headEnd/>
            <a:tailEnd/>
          </a:ln>
        </p:spPr>
        <p:txBody>
          <a:bodyPr lIns="93237" tIns="46619" rIns="93237" bIns="46619" anchor="b"/>
          <a:lstStyle/>
          <a:p>
            <a:pPr algn="r" defTabSz="931863"/>
            <a:fld id="{72949992-2877-488A-83C2-FE46A9EDD6C8}" type="slidenum">
              <a:rPr lang="en-US" sz="1200">
                <a:solidFill>
                  <a:srgbClr val="000000"/>
                </a:solidFill>
                <a:latin typeface="Arial" charset="0"/>
                <a:ea typeface="+mn-ea"/>
                <a:cs typeface="+mn-cs"/>
              </a:rPr>
              <a:pPr algn="r" defTabSz="931863"/>
              <a:t>32</a:t>
            </a:fld>
            <a:endParaRPr lang="en-US" sz="1200">
              <a:solidFill>
                <a:srgbClr val="000000"/>
              </a:solidFill>
              <a:latin typeface="Arial" charset="0"/>
              <a:ea typeface="+mn-ea"/>
              <a:cs typeface="+mn-cs"/>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884027" y="8829675"/>
            <a:ext cx="2972421" cy="465138"/>
          </a:xfrm>
          <a:prstGeom prst="rect">
            <a:avLst/>
          </a:prstGeom>
          <a:noFill/>
          <a:ln w="9525">
            <a:noFill/>
            <a:miter lim="800000"/>
            <a:headEnd/>
            <a:tailEnd/>
          </a:ln>
        </p:spPr>
        <p:txBody>
          <a:bodyPr lIns="93237" tIns="46619" rIns="93237" bIns="46619" anchor="b"/>
          <a:lstStyle/>
          <a:p>
            <a:pPr algn="r" defTabSz="931863"/>
            <a:fld id="{D6BA0B8A-674B-47BC-AF58-D7BF727A53FC}" type="slidenum">
              <a:rPr lang="en-US" sz="1200">
                <a:solidFill>
                  <a:srgbClr val="000000"/>
                </a:solidFill>
                <a:latin typeface="Arial" charset="0"/>
                <a:ea typeface="+mn-ea"/>
                <a:cs typeface="+mn-cs"/>
              </a:rPr>
              <a:pPr algn="r" defTabSz="931863"/>
              <a:t>34</a:t>
            </a:fld>
            <a:endParaRPr lang="en-US" sz="1200">
              <a:solidFill>
                <a:srgbClr val="000000"/>
              </a:solidFill>
              <a:latin typeface="Arial" charset="0"/>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26" descr="MASS-1297-PPT-template"/>
          <p:cNvPicPr>
            <a:picLocks noChangeAspect="1" noChangeArrowheads="1"/>
          </p:cNvPicPr>
          <p:nvPr/>
        </p:nvPicPr>
        <p:blipFill>
          <a:blip r:embed="rId2" cstate="print"/>
          <a:srcRect t="84445"/>
          <a:stretch>
            <a:fillRect/>
          </a:stretch>
        </p:blipFill>
        <p:spPr bwMode="auto">
          <a:xfrm>
            <a:off x="0" y="5791200"/>
            <a:ext cx="9144000" cy="1066800"/>
          </a:xfrm>
          <a:prstGeom prst="rect">
            <a:avLst/>
          </a:prstGeom>
          <a:solidFill>
            <a:srgbClr val="01437D"/>
          </a:solidFill>
          <a:ln w="9525">
            <a:noFill/>
            <a:miter lim="800000"/>
            <a:headEnd/>
            <a:tailEnd/>
          </a:ln>
        </p:spPr>
      </p:pic>
      <p:pic>
        <p:nvPicPr>
          <p:cNvPr id="5" name="Picture 1030" descr="MASS 1297 PPT template"/>
          <p:cNvPicPr>
            <a:picLocks noChangeAspect="1" noChangeArrowheads="1"/>
          </p:cNvPicPr>
          <p:nvPr/>
        </p:nvPicPr>
        <p:blipFill>
          <a:blip r:embed="rId3" cstate="print"/>
          <a:srcRect b="86647"/>
          <a:stretch>
            <a:fillRect/>
          </a:stretch>
        </p:blipFill>
        <p:spPr bwMode="auto">
          <a:xfrm>
            <a:off x="0" y="0"/>
            <a:ext cx="9145588" cy="915988"/>
          </a:xfrm>
          <a:prstGeom prst="rect">
            <a:avLst/>
          </a:prstGeom>
          <a:noFill/>
          <a:ln w="9525">
            <a:noFill/>
            <a:miter lim="800000"/>
            <a:headEnd/>
            <a:tailEnd/>
          </a:ln>
        </p:spPr>
      </p:pic>
      <p:sp>
        <p:nvSpPr>
          <p:cNvPr id="6" name="Rectangle 1031"/>
          <p:cNvSpPr>
            <a:spLocks noChangeArrowheads="1"/>
          </p:cNvSpPr>
          <p:nvPr/>
        </p:nvSpPr>
        <p:spPr bwMode="auto">
          <a:xfrm>
            <a:off x="685800" y="2209800"/>
            <a:ext cx="7772400" cy="1143000"/>
          </a:xfrm>
          <a:prstGeom prst="rect">
            <a:avLst/>
          </a:prstGeom>
          <a:noFill/>
          <a:ln w="9525">
            <a:noFill/>
            <a:miter lim="800000"/>
            <a:headEnd/>
            <a:tailEnd/>
          </a:ln>
        </p:spPr>
        <p:txBody>
          <a:bodyPr/>
          <a:lstStyle/>
          <a:p>
            <a:pPr algn="ctr">
              <a:defRPr/>
            </a:pPr>
            <a:endParaRPr lang="en-US" sz="4800" b="1" dirty="0">
              <a:solidFill>
                <a:srgbClr val="01437D"/>
              </a:solidFill>
              <a:latin typeface="Garamond" pitchFamily="1" charset="0"/>
              <a:ea typeface="ＭＳ Ｐゴシック" pitchFamily="1" charset="-128"/>
              <a:cs typeface="+mn-cs"/>
            </a:endParaRPr>
          </a:p>
        </p:txBody>
      </p:sp>
      <p:sp>
        <p:nvSpPr>
          <p:cNvPr id="7" name="Rectangle 1032"/>
          <p:cNvSpPr>
            <a:spLocks noChangeArrowheads="1"/>
          </p:cNvSpPr>
          <p:nvPr/>
        </p:nvSpPr>
        <p:spPr bwMode="auto">
          <a:xfrm>
            <a:off x="1371600" y="3657600"/>
            <a:ext cx="6400800" cy="1752600"/>
          </a:xfrm>
          <a:prstGeom prst="rect">
            <a:avLst/>
          </a:prstGeom>
          <a:noFill/>
          <a:ln w="9525">
            <a:noFill/>
            <a:miter lim="800000"/>
            <a:headEnd/>
            <a:tailEnd/>
          </a:ln>
        </p:spPr>
        <p:txBody>
          <a:bodyPr/>
          <a:lstStyle/>
          <a:p>
            <a:pPr algn="ctr">
              <a:spcBef>
                <a:spcPct val="20000"/>
              </a:spcBef>
              <a:buClr>
                <a:srgbClr val="00437E"/>
              </a:buClr>
              <a:buFont typeface="Wingdings" pitchFamily="1" charset="2"/>
              <a:buNone/>
              <a:defRPr/>
            </a:pPr>
            <a:endParaRPr lang="en-US" dirty="0">
              <a:solidFill>
                <a:srgbClr val="414141"/>
              </a:solidFill>
              <a:latin typeface="Arial" charset="0"/>
              <a:ea typeface="ＭＳ Ｐゴシック" pitchFamily="1" charset="-128"/>
              <a:cs typeface="+mn-cs"/>
            </a:endParaRPr>
          </a:p>
        </p:txBody>
      </p:sp>
      <p:sp>
        <p:nvSpPr>
          <p:cNvPr id="8" name="Rectangle 1033"/>
          <p:cNvSpPr>
            <a:spLocks noChangeArrowheads="1"/>
          </p:cNvSpPr>
          <p:nvPr/>
        </p:nvSpPr>
        <p:spPr bwMode="auto">
          <a:xfrm>
            <a:off x="1371600" y="3429000"/>
            <a:ext cx="6400800" cy="1752600"/>
          </a:xfrm>
          <a:prstGeom prst="rect">
            <a:avLst/>
          </a:prstGeom>
          <a:noFill/>
          <a:ln w="9525">
            <a:noFill/>
            <a:miter lim="800000"/>
            <a:headEnd/>
            <a:tailEnd/>
          </a:ln>
        </p:spPr>
        <p:txBody>
          <a:bodyPr/>
          <a:lstStyle/>
          <a:p>
            <a:pPr algn="ctr">
              <a:spcBef>
                <a:spcPct val="20000"/>
              </a:spcBef>
              <a:buClr>
                <a:srgbClr val="00437E"/>
              </a:buClr>
              <a:buFont typeface="Wingdings" pitchFamily="1" charset="2"/>
              <a:buNone/>
              <a:defRPr/>
            </a:pPr>
            <a:endParaRPr lang="en-US" dirty="0">
              <a:solidFill>
                <a:srgbClr val="414141"/>
              </a:solidFill>
              <a:latin typeface="Arial" charset="0"/>
              <a:ea typeface="ＭＳ Ｐゴシック" pitchFamily="1" charset="-128"/>
              <a:cs typeface="+mn-cs"/>
            </a:endParaRPr>
          </a:p>
        </p:txBody>
      </p:sp>
      <p:sp>
        <p:nvSpPr>
          <p:cNvPr id="9" name="Rectangle 1042"/>
          <p:cNvSpPr>
            <a:spLocks noChangeArrowheads="1"/>
          </p:cNvSpPr>
          <p:nvPr/>
        </p:nvSpPr>
        <p:spPr bwMode="auto">
          <a:xfrm>
            <a:off x="152400" y="6172200"/>
            <a:ext cx="3124200" cy="533400"/>
          </a:xfrm>
          <a:prstGeom prst="rect">
            <a:avLst/>
          </a:prstGeom>
          <a:solidFill>
            <a:schemeClr val="bg1"/>
          </a:solidFill>
          <a:ln w="9525">
            <a:noFill/>
            <a:miter lim="800000"/>
            <a:headEnd/>
            <a:tailEnd/>
          </a:ln>
          <a:effectLst/>
        </p:spPr>
        <p:txBody>
          <a:bodyPr wrap="none" anchor="ctr"/>
          <a:lstStyle/>
          <a:p>
            <a:pPr algn="r" eaLnBrk="0" hangingPunct="0">
              <a:defRPr/>
            </a:pPr>
            <a:endParaRPr lang="en-US" dirty="0">
              <a:latin typeface="Arial" charset="0"/>
              <a:ea typeface="ＭＳ Ｐゴシック" pitchFamily="1" charset="-128"/>
              <a:cs typeface="+mn-cs"/>
            </a:endParaRPr>
          </a:p>
        </p:txBody>
      </p:sp>
      <p:pic>
        <p:nvPicPr>
          <p:cNvPr id="10" name="Picture 1044" descr="C:\Documents and Settings\mapro\Desktop\Masspro Logo_PMS w_tagline.jpg"/>
          <p:cNvPicPr>
            <a:picLocks noChangeAspect="1" noChangeArrowheads="1"/>
          </p:cNvPicPr>
          <p:nvPr/>
        </p:nvPicPr>
        <p:blipFill>
          <a:blip r:embed="rId4" cstate="print"/>
          <a:srcRect/>
          <a:stretch>
            <a:fillRect/>
          </a:stretch>
        </p:blipFill>
        <p:spPr bwMode="auto">
          <a:xfrm>
            <a:off x="2778125" y="6054725"/>
            <a:ext cx="1143000" cy="441325"/>
          </a:xfrm>
          <a:prstGeom prst="rect">
            <a:avLst/>
          </a:prstGeom>
          <a:noFill/>
          <a:ln w="9525">
            <a:noFill/>
            <a:miter lim="800000"/>
            <a:headEnd/>
            <a:tailEnd/>
          </a:ln>
        </p:spPr>
      </p:pic>
      <p:cxnSp>
        <p:nvCxnSpPr>
          <p:cNvPr id="11" name="Straight Connector 10"/>
          <p:cNvCxnSpPr/>
          <p:nvPr userDrawn="1"/>
        </p:nvCxnSpPr>
        <p:spPr>
          <a:xfrm rot="5400000">
            <a:off x="2324100" y="6286500"/>
            <a:ext cx="533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20" descr="QIO_PROGRAM_LOGO_RGB_150DPI.jpg"/>
          <p:cNvPicPr>
            <a:picLocks noChangeAspect="1"/>
          </p:cNvPicPr>
          <p:nvPr userDrawn="1"/>
        </p:nvPicPr>
        <p:blipFill>
          <a:blip r:embed="rId5" cstate="print"/>
          <a:srcRect/>
          <a:stretch>
            <a:fillRect/>
          </a:stretch>
        </p:blipFill>
        <p:spPr bwMode="auto">
          <a:xfrm>
            <a:off x="457200" y="6019800"/>
            <a:ext cx="1981200" cy="517525"/>
          </a:xfrm>
          <a:prstGeom prst="rect">
            <a:avLst/>
          </a:prstGeom>
          <a:noFill/>
          <a:ln w="9525">
            <a:noFill/>
            <a:miter lim="800000"/>
            <a:headEnd/>
            <a:tailEnd/>
          </a:ln>
        </p:spPr>
      </p:pic>
      <p:sp>
        <p:nvSpPr>
          <p:cNvPr id="19472" name="Rectangle 1040"/>
          <p:cNvSpPr>
            <a:spLocks noGrp="1" noChangeArrowheads="1"/>
          </p:cNvSpPr>
          <p:nvPr>
            <p:ph type="subTitle" sz="quarter" idx="1"/>
          </p:nvPr>
        </p:nvSpPr>
        <p:spPr>
          <a:xfrm>
            <a:off x="1371600" y="3886200"/>
            <a:ext cx="6400800" cy="1752600"/>
          </a:xfrm>
        </p:spPr>
        <p:txBody>
          <a:bodyPr/>
          <a:lstStyle>
            <a:lvl1pPr marL="0" indent="0" algn="ctr">
              <a:buFont typeface="Wingdings" pitchFamily="1" charset="2"/>
              <a:buNone/>
              <a:defRPr/>
            </a:lvl1pPr>
          </a:lstStyle>
          <a:p>
            <a:r>
              <a:rPr lang="en-US" smtClean="0"/>
              <a:t>Click to edit Master subtitle style</a:t>
            </a:r>
            <a:endParaRPr lang="en-US"/>
          </a:p>
        </p:txBody>
      </p:sp>
      <p:sp>
        <p:nvSpPr>
          <p:cNvPr id="19473" name="Rectangle 1041"/>
          <p:cNvSpPr>
            <a:spLocks noGrp="1" noChangeArrowheads="1"/>
          </p:cNvSpPr>
          <p:nvPr>
            <p:ph type="ctrTitle" sz="quarter"/>
          </p:nvPr>
        </p:nvSpPr>
        <p:spPr bwMode="auto">
          <a:xfrm>
            <a:off x="685800" y="2286000"/>
            <a:ext cx="7772400" cy="1143000"/>
          </a:xfrm>
        </p:spPr>
        <p:txBody>
          <a:bodyPr/>
          <a:lstStyle>
            <a:lvl1pPr algn="ctr">
              <a:defRPr sz="4800">
                <a:solidFill>
                  <a:srgbClr val="01437D"/>
                </a:solidFill>
              </a:defRPr>
            </a:lvl1pPr>
          </a:lstStyle>
          <a:p>
            <a:r>
              <a:rPr lang="en-US" smtClean="0"/>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8FC86B79-DAE1-4E46-B962-8A5CD121323B}" type="slidenum">
              <a:rPr lang="en-US"/>
              <a:pPr>
                <a:defRPr/>
              </a:pPr>
              <a:t>‹#›</a:t>
            </a:fld>
            <a:endParaRPr lang="en-US" sz="1400" dirty="0">
              <a:latin typeface="Garamond Book" pitchFamily="1"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78E9333-6AB1-4195-8EB6-A74D14624590}" type="slidenum">
              <a:rPr lang="en-US"/>
              <a:pPr>
                <a:defRPr/>
              </a:pPr>
              <a:t>‹#›</a:t>
            </a:fld>
            <a:endParaRPr lang="en-US" sz="1400" dirty="0">
              <a:latin typeface="Garamond Book" pitchFamily="1"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716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6F8D8532-C57C-4821-905C-65F1BC9BA4E6}" type="slidenum">
              <a:rPr lang="en-US"/>
              <a:pPr>
                <a:defRPr/>
              </a:pPr>
              <a:t>‹#›</a:t>
            </a:fld>
            <a:endParaRPr lang="en-US" sz="1400" dirty="0">
              <a:latin typeface="Garamond Book" pitchFamily="1"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76604155-8C6C-4629-9E80-EE571FCC5A60}" type="slidenum">
              <a:rPr lang="en-US"/>
              <a:pPr>
                <a:defRPr/>
              </a:pPr>
              <a:t>‹#›</a:t>
            </a:fld>
            <a:endParaRPr lang="en-US" sz="1400" dirty="0">
              <a:latin typeface="Garamond Book" pitchFamily="1"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D4BCB1BB-713B-41F5-94A6-2B2A97CF0D48}" type="slidenum">
              <a:rPr lang="en-US"/>
              <a:pPr>
                <a:defRPr/>
              </a:pPr>
              <a:t>‹#›</a:t>
            </a:fld>
            <a:endParaRPr lang="en-US" sz="1400" dirty="0">
              <a:latin typeface="Garamond Book" pitchFamily="1"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8460F09-DFE6-41F3-BE2B-20B8A36B7E5D}" type="slidenum">
              <a:rPr lang="en-US"/>
              <a:pPr>
                <a:defRPr/>
              </a:pPr>
              <a:t>‹#›</a:t>
            </a:fld>
            <a:endParaRPr lang="en-US" sz="1400" dirty="0">
              <a:latin typeface="Garamond Book" pitchFamily="1"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313BF47-776B-47E1-8C41-816AA6461600}" type="slidenum">
              <a:rPr lang="en-US"/>
              <a:pPr>
                <a:defRPr/>
              </a:pPr>
              <a:t>‹#›</a:t>
            </a:fld>
            <a:endParaRPr lang="en-US" sz="1400" dirty="0">
              <a:latin typeface="Garamond Book" pitchFamily="1"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7A4217B-A354-44CE-86C4-6F7041BC6E5F}" type="slidenum">
              <a:rPr lang="en-US"/>
              <a:pPr>
                <a:defRPr/>
              </a:pPr>
              <a:t>‹#›</a:t>
            </a:fld>
            <a:endParaRPr lang="en-US" sz="1400" dirty="0">
              <a:latin typeface="Garamond Book" pitchFamily="1"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29392530-75B5-41AC-9651-5C4EE90544BA}" type="slidenum">
              <a:rPr lang="en-US"/>
              <a:pPr>
                <a:defRPr/>
              </a:pPr>
              <a:t>‹#›</a:t>
            </a:fld>
            <a:endParaRPr lang="en-US" sz="1400" dirty="0">
              <a:latin typeface="Garamond Book" pitchFamily="1"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537E8EC6-FF9C-4789-9705-1B3B46D55D80}" type="slidenum">
              <a:rPr lang="en-US"/>
              <a:pPr>
                <a:defRPr/>
              </a:pPr>
              <a:t>‹#›</a:t>
            </a:fld>
            <a:endParaRPr lang="en-US" sz="1400" dirty="0">
              <a:latin typeface="Garamond Book" pitchFamily="1"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371600"/>
            <a:ext cx="38100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371600"/>
            <a:ext cx="3810000" cy="4648200"/>
          </a:xfrm>
        </p:spPr>
        <p:txBody>
          <a:bodyPr/>
          <a:lstStyle/>
          <a:p>
            <a:pPr lvl="0"/>
            <a:r>
              <a:rPr lang="en-US" noProof="0" dirty="0" smtClean="0"/>
              <a:t>Click icon to add chart</a:t>
            </a:r>
          </a:p>
        </p:txBody>
      </p:sp>
      <p:sp>
        <p:nvSpPr>
          <p:cNvPr id="5" name="Rectangle 6"/>
          <p:cNvSpPr>
            <a:spLocks noGrp="1" noChangeArrowheads="1"/>
          </p:cNvSpPr>
          <p:nvPr>
            <p:ph type="sldNum" sz="quarter" idx="10"/>
          </p:nvPr>
        </p:nvSpPr>
        <p:spPr>
          <a:ln/>
        </p:spPr>
        <p:txBody>
          <a:bodyPr/>
          <a:lstStyle>
            <a:lvl1pPr>
              <a:defRPr/>
            </a:lvl1pPr>
          </a:lstStyle>
          <a:p>
            <a:pPr>
              <a:defRPr/>
            </a:pPr>
            <a:fld id="{B50A1246-CA1C-4996-973F-3794C138664A}" type="slidenum">
              <a:rPr lang="en-US"/>
              <a:pPr>
                <a:defRPr/>
              </a:pPr>
              <a:t>‹#›</a:t>
            </a:fld>
            <a:endParaRPr lang="en-US" sz="1400" dirty="0">
              <a:latin typeface="Garamond Book" pitchFamily="1"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371600"/>
            <a:ext cx="7772400" cy="4648200"/>
          </a:xfrm>
        </p:spPr>
        <p:txBody>
          <a:bodyPr/>
          <a:lstStyle/>
          <a:p>
            <a:pPr lvl="0"/>
            <a:r>
              <a:rPr lang="en-US" noProof="0" dirty="0" smtClean="0"/>
              <a:t>Click icon to add table</a:t>
            </a:r>
          </a:p>
        </p:txBody>
      </p:sp>
      <p:sp>
        <p:nvSpPr>
          <p:cNvPr id="4" name="Rectangle 6"/>
          <p:cNvSpPr>
            <a:spLocks noGrp="1" noChangeArrowheads="1"/>
          </p:cNvSpPr>
          <p:nvPr>
            <p:ph type="sldNum" sz="quarter" idx="10"/>
          </p:nvPr>
        </p:nvSpPr>
        <p:spPr>
          <a:ln/>
        </p:spPr>
        <p:txBody>
          <a:bodyPr/>
          <a:lstStyle>
            <a:lvl1pPr>
              <a:defRPr/>
            </a:lvl1pPr>
          </a:lstStyle>
          <a:p>
            <a:pPr>
              <a:defRPr/>
            </a:pPr>
            <a:fld id="{1F53B4E6-2835-4570-97E6-A7A547055A56}" type="slidenum">
              <a:rPr lang="en-US"/>
              <a:pPr>
                <a:defRPr/>
              </a:pPr>
              <a:t>‹#›</a:t>
            </a:fld>
            <a:endParaRPr lang="en-US" sz="1400" dirty="0">
              <a:latin typeface="Garamond Book" pitchFamily="1"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BABD80F-9797-4F8E-9B66-C67D2F5AEB41}" type="slidenum">
              <a:rPr lang="en-US"/>
              <a:pPr>
                <a:defRPr/>
              </a:pPr>
              <a:t>‹#›</a:t>
            </a:fld>
            <a:endParaRPr lang="en-US"/>
          </a:p>
        </p:txBody>
      </p:sp>
    </p:spTree>
    <p:extLst>
      <p:ext uri="{BB962C8B-B14F-4D97-AF65-F5344CB8AC3E}">
        <p14:creationId xmlns:p14="http://schemas.microsoft.com/office/powerpoint/2010/main" val="349732810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Subtitle (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6" name="Text Placeholder 2"/>
          <p:cNvSpPr>
            <a:spLocks noGrp="1"/>
          </p:cNvSpPr>
          <p:nvPr>
            <p:ph idx="1" hasCustomPrompt="1"/>
          </p:nvPr>
        </p:nvSpPr>
        <p:spPr>
          <a:xfrm>
            <a:off x="1890943" y="3977186"/>
            <a:ext cx="6418555" cy="1169633"/>
          </a:xfrm>
          <a:prstGeom prst="rect">
            <a:avLst/>
          </a:prstGeom>
        </p:spPr>
        <p:txBody>
          <a:bodyPr vert="horz" lIns="91440" tIns="45720" rIns="91440" bIns="45720" rtlCol="0" anchor="ctr" anchorCtr="1">
            <a:normAutofit/>
          </a:bodyPr>
          <a:lstStyle>
            <a:lvl1pPr>
              <a:defRPr sz="3200" baseline="0">
                <a:solidFill>
                  <a:srgbClr val="898989"/>
                </a:solidFill>
                <a:latin typeface="Arial" pitchFamily="34" charset="0"/>
              </a:defRPr>
            </a:lvl1pPr>
          </a:lstStyle>
          <a:p>
            <a:pPr lvl="0"/>
            <a:r>
              <a:rPr lang="en-US" dirty="0" smtClean="0"/>
              <a:t>Click to add subtitle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4DEA78-3FA6-274D-A7AF-29BF3049C90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87ABE9-A66E-41A6-A483-0EE402E04052}" type="datetimeFigureOut">
              <a:rPr lang="en-US">
                <a:solidFill>
                  <a:prstClr val="black">
                    <a:tint val="75000"/>
                  </a:prstClr>
                </a:solidFill>
              </a:rPr>
              <a:pPr/>
              <a:t>5/15/2013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EADA300-EEF1-42F5-A3DB-FA5F1B288538}"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4DEA78-3FA6-274D-A7AF-29BF3049C90B}" type="slidenum">
              <a:rPr lang="en-US">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Insid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4DEA78-3FA6-274D-A7AF-29BF3049C90B}" type="slidenum">
              <a:rPr lang="en-US">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87ABE9-A66E-41A6-A483-0EE402E04052}" type="datetimeFigureOut">
              <a:rPr lang="en-US">
                <a:solidFill>
                  <a:prstClr val="black">
                    <a:tint val="75000"/>
                  </a:prstClr>
                </a:solidFill>
              </a:rPr>
              <a:pPr/>
              <a:t>5/15/2013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EADA300-EEF1-42F5-A3DB-FA5F1B288538}"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F2DB15E8-8232-4708-98A7-9F60CDFF4B3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64340530-85A8-49C9-AD56-55B6E56A5FB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64340530-85A8-49C9-AD56-55B6E56A5FB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F2DB15E8-8232-4708-98A7-9F60CDFF4B3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F2DB15E8-8232-4708-98A7-9F60CDFF4B3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64340530-85A8-49C9-AD56-55B6E56A5FB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64340530-85A8-49C9-AD56-55B6E56A5FB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F2DB15E8-8232-4708-98A7-9F60CDFF4B3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64340530-85A8-49C9-AD56-55B6E56A5FBE}"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7"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15.xml"/><Relationship Id="rId6" Type="http://schemas.openxmlformats.org/officeDocument/2006/relationships/image" Target="../media/image1.pdf"/></Relationships>
</file>

<file path=ppt/slideMasters/_rels/slideMaster4.xml.rels><?xml version="1.0" encoding="UTF-8" standalone="yes"?>
<Relationships xmlns="http://schemas.openxmlformats.org/package/2006/relationships"><Relationship Id="rId12" Type="http://schemas.openxmlformats.org/officeDocument/2006/relationships/image" Target="../media/image6.png"/><Relationship Id="rId2" Type="http://schemas.openxmlformats.org/officeDocument/2006/relationships/theme" Target="../theme/theme4.xml"/><Relationship Id="rId1" Type="http://schemas.openxmlformats.org/officeDocument/2006/relationships/slideLayout" Target="../slideLayouts/slideLayout16.xml"/><Relationship Id="rId11" Type="http://schemas.openxmlformats.org/officeDocument/2006/relationships/image" Target="../media/image2.pdf"/></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12" Type="http://schemas.openxmlformats.org/officeDocument/2006/relationships/image" Target="../media/image6.png"/><Relationship Id="rId2" Type="http://schemas.openxmlformats.org/officeDocument/2006/relationships/theme" Target="../theme/theme6.xml"/><Relationship Id="rId1" Type="http://schemas.openxmlformats.org/officeDocument/2006/relationships/slideLayout" Target="../slideLayouts/slideLayout18.xml"/><Relationship Id="rId11" Type="http://schemas.openxmlformats.org/officeDocument/2006/relationships/image" Target="../media/image2.pdf"/></Relationships>
</file>

<file path=ppt/slideMasters/_rels/slideMaster7.xml.rels><?xml version="1.0" encoding="UTF-8" standalone="yes"?>
<Relationships xmlns="http://schemas.openxmlformats.org/package/2006/relationships"><Relationship Id="rId12" Type="http://schemas.openxmlformats.org/officeDocument/2006/relationships/image" Target="../media/image6.png"/><Relationship Id="rId2" Type="http://schemas.openxmlformats.org/officeDocument/2006/relationships/theme" Target="../theme/theme7.xml"/><Relationship Id="rId1" Type="http://schemas.openxmlformats.org/officeDocument/2006/relationships/slideLayout" Target="../slideLayouts/slideLayout19.xml"/><Relationship Id="rId11" Type="http://schemas.openxmlformats.org/officeDocument/2006/relationships/image" Target="../media/image2.pd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0.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9.xml"/><Relationship Id="rId1" Type="http://schemas.openxmlformats.org/officeDocument/2006/relationships/slideLayout" Target="../slideLayouts/slideLayout21.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0.xml"/><Relationship Id="rId1" Type="http://schemas.openxmlformats.org/officeDocument/2006/relationships/slideLayout" Target="../slideLayouts/slideLayout22.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1.xml"/><Relationship Id="rId1" Type="http://schemas.openxmlformats.org/officeDocument/2006/relationships/slideLayout" Target="../slideLayouts/slideLayout23.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2.xml"/><Relationship Id="rId1" Type="http://schemas.openxmlformats.org/officeDocument/2006/relationships/slideLayout" Target="../slideLayouts/slideLayout24.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3.xml"/><Relationship Id="rId1" Type="http://schemas.openxmlformats.org/officeDocument/2006/relationships/slideLayout" Target="../slideLayouts/slideLayout25.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4.xml"/><Relationship Id="rId1" Type="http://schemas.openxmlformats.org/officeDocument/2006/relationships/slideLayout" Target="../slideLayouts/slideLayout26.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5.xml"/><Relationship Id="rId1" Type="http://schemas.openxmlformats.org/officeDocument/2006/relationships/slideLayout" Target="../slideLayouts/slideLayout27.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6.xml"/><Relationship Id="rId1" Type="http://schemas.openxmlformats.org/officeDocument/2006/relationships/slideLayout" Target="../slideLayouts/slideLayout28.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7.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descr="MASS-1297-PPT-template"/>
          <p:cNvPicPr>
            <a:picLocks noChangeAspect="1" noChangeArrowheads="1"/>
          </p:cNvPicPr>
          <p:nvPr/>
        </p:nvPicPr>
        <p:blipFill>
          <a:blip r:embed="rId15" cstate="print"/>
          <a:srcRect/>
          <a:stretch>
            <a:fillRect/>
          </a:stretch>
        </p:blipFill>
        <p:spPr bwMode="auto">
          <a:xfrm>
            <a:off x="0" y="0"/>
            <a:ext cx="9144000" cy="6858000"/>
          </a:xfrm>
          <a:prstGeom prst="rect">
            <a:avLst/>
          </a:prstGeom>
          <a:solidFill>
            <a:srgbClr val="01437D"/>
          </a:solidFill>
          <a:ln w="9525">
            <a:noFill/>
            <a:miter lim="800000"/>
            <a:headEnd/>
            <a:tailEnd/>
          </a:ln>
        </p:spPr>
      </p:pic>
      <p:sp>
        <p:nvSpPr>
          <p:cNvPr id="1027" name="Rectangle 2"/>
          <p:cNvSpPr>
            <a:spLocks noGrp="1" noChangeArrowheads="1"/>
          </p:cNvSpPr>
          <p:nvPr>
            <p:ph type="title"/>
          </p:nvPr>
        </p:nvSpPr>
        <p:spPr bwMode="white">
          <a:xfrm>
            <a:off x="685800" y="0"/>
            <a:ext cx="77724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85800" y="1371600"/>
            <a:ext cx="77724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4419600" y="6477000"/>
            <a:ext cx="41910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000">
                <a:solidFill>
                  <a:srgbClr val="01437D"/>
                </a:solidFill>
                <a:latin typeface="Arial" charset="0"/>
                <a:ea typeface="ＭＳ Ｐゴシック" pitchFamily="1" charset="-128"/>
                <a:cs typeface="+mn-cs"/>
              </a:defRPr>
            </a:lvl1pPr>
          </a:lstStyle>
          <a:p>
            <a:pPr>
              <a:defRPr/>
            </a:pPr>
            <a:fld id="{7511AB9D-E8BF-4ADB-8A15-1F3EE7DAAF56}" type="slidenum">
              <a:rPr lang="en-US"/>
              <a:pPr>
                <a:defRPr/>
              </a:pPr>
              <a:t>‹#›</a:t>
            </a:fld>
            <a:endParaRPr lang="en-US" sz="1400" dirty="0">
              <a:latin typeface="Garamond Book" pitchFamily="1" charset="0"/>
            </a:endParaRPr>
          </a:p>
        </p:txBody>
      </p:sp>
      <p:sp>
        <p:nvSpPr>
          <p:cNvPr id="1040" name="Rectangle 16"/>
          <p:cNvSpPr>
            <a:spLocks noChangeArrowheads="1"/>
          </p:cNvSpPr>
          <p:nvPr/>
        </p:nvSpPr>
        <p:spPr bwMode="auto">
          <a:xfrm>
            <a:off x="152400" y="6172200"/>
            <a:ext cx="3124200" cy="533400"/>
          </a:xfrm>
          <a:prstGeom prst="rect">
            <a:avLst/>
          </a:prstGeom>
          <a:solidFill>
            <a:schemeClr val="bg1"/>
          </a:solidFill>
          <a:ln w="9525">
            <a:noFill/>
            <a:miter lim="800000"/>
            <a:headEnd/>
            <a:tailEnd/>
          </a:ln>
          <a:effectLst/>
        </p:spPr>
        <p:txBody>
          <a:bodyPr wrap="none" anchor="ctr"/>
          <a:lstStyle/>
          <a:p>
            <a:pPr algn="r" eaLnBrk="0" hangingPunct="0">
              <a:defRPr/>
            </a:pPr>
            <a:endParaRPr lang="en-US" dirty="0">
              <a:latin typeface="Arial" charset="0"/>
              <a:ea typeface="ＭＳ Ｐゴシック" pitchFamily="1" charset="-128"/>
              <a:cs typeface="+mn-cs"/>
            </a:endParaRPr>
          </a:p>
        </p:txBody>
      </p:sp>
      <p:pic>
        <p:nvPicPr>
          <p:cNvPr id="1031" name="Picture 1044" descr="C:\Documents and Settings\mapro\Desktop\Masspro Logo_PMS w_tagline.jpg"/>
          <p:cNvPicPr>
            <a:picLocks noChangeAspect="1" noChangeArrowheads="1"/>
          </p:cNvPicPr>
          <p:nvPr/>
        </p:nvPicPr>
        <p:blipFill>
          <a:blip r:embed="rId16" cstate="print"/>
          <a:srcRect/>
          <a:stretch>
            <a:fillRect/>
          </a:stretch>
        </p:blipFill>
        <p:spPr bwMode="auto">
          <a:xfrm>
            <a:off x="2778125" y="6054725"/>
            <a:ext cx="1143000" cy="441325"/>
          </a:xfrm>
          <a:prstGeom prst="rect">
            <a:avLst/>
          </a:prstGeom>
          <a:noFill/>
          <a:ln w="9525">
            <a:noFill/>
            <a:miter lim="800000"/>
            <a:headEnd/>
            <a:tailEnd/>
          </a:ln>
        </p:spPr>
      </p:pic>
      <p:cxnSp>
        <p:nvCxnSpPr>
          <p:cNvPr id="14" name="Straight Connector 13"/>
          <p:cNvCxnSpPr/>
          <p:nvPr/>
        </p:nvCxnSpPr>
        <p:spPr>
          <a:xfrm rot="5400000">
            <a:off x="2324100" y="6286500"/>
            <a:ext cx="533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33" name="Picture 14" descr="QIO_PROGRAM_LOGO_RGB_150DPI.jpg"/>
          <p:cNvPicPr>
            <a:picLocks noChangeAspect="1"/>
          </p:cNvPicPr>
          <p:nvPr/>
        </p:nvPicPr>
        <p:blipFill>
          <a:blip r:embed="rId17" cstate="print"/>
          <a:srcRect/>
          <a:stretch>
            <a:fillRect/>
          </a:stretch>
        </p:blipFill>
        <p:spPr bwMode="auto">
          <a:xfrm>
            <a:off x="457200" y="6019800"/>
            <a:ext cx="1981200" cy="517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1"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Lst>
  <p:hf hdr="0" ftr="0" dt="0"/>
  <p:txStyles>
    <p:titleStyle>
      <a:lvl1pPr algn="l" rtl="0" fontAlgn="base">
        <a:spcBef>
          <a:spcPct val="0"/>
        </a:spcBef>
        <a:spcAft>
          <a:spcPct val="0"/>
        </a:spcAft>
        <a:defRPr sz="3400" b="1">
          <a:solidFill>
            <a:schemeClr val="bg1"/>
          </a:solidFill>
          <a:latin typeface="+mj-lt"/>
          <a:ea typeface="+mj-ea"/>
          <a:cs typeface="ＭＳ Ｐゴシック"/>
        </a:defRPr>
      </a:lvl1pPr>
      <a:lvl2pPr algn="l" rtl="0" fontAlgn="base">
        <a:spcBef>
          <a:spcPct val="0"/>
        </a:spcBef>
        <a:spcAft>
          <a:spcPct val="0"/>
        </a:spcAft>
        <a:defRPr sz="3400" b="1">
          <a:solidFill>
            <a:schemeClr val="bg1"/>
          </a:solidFill>
          <a:latin typeface="Garamond" pitchFamily="1" charset="0"/>
          <a:ea typeface="ＭＳ Ｐゴシック" pitchFamily="1" charset="-128"/>
          <a:cs typeface="ＭＳ Ｐゴシック"/>
        </a:defRPr>
      </a:lvl2pPr>
      <a:lvl3pPr algn="l" rtl="0" fontAlgn="base">
        <a:spcBef>
          <a:spcPct val="0"/>
        </a:spcBef>
        <a:spcAft>
          <a:spcPct val="0"/>
        </a:spcAft>
        <a:defRPr sz="3400" b="1">
          <a:solidFill>
            <a:schemeClr val="bg1"/>
          </a:solidFill>
          <a:latin typeface="Garamond" pitchFamily="1" charset="0"/>
          <a:ea typeface="ＭＳ Ｐゴシック" pitchFamily="1" charset="-128"/>
          <a:cs typeface="ＭＳ Ｐゴシック"/>
        </a:defRPr>
      </a:lvl3pPr>
      <a:lvl4pPr algn="l" rtl="0" fontAlgn="base">
        <a:spcBef>
          <a:spcPct val="0"/>
        </a:spcBef>
        <a:spcAft>
          <a:spcPct val="0"/>
        </a:spcAft>
        <a:defRPr sz="3400" b="1">
          <a:solidFill>
            <a:schemeClr val="bg1"/>
          </a:solidFill>
          <a:latin typeface="Garamond" pitchFamily="1" charset="0"/>
          <a:ea typeface="ＭＳ Ｐゴシック" pitchFamily="1" charset="-128"/>
          <a:cs typeface="ＭＳ Ｐゴシック"/>
        </a:defRPr>
      </a:lvl4pPr>
      <a:lvl5pPr algn="l" rtl="0" fontAlgn="base">
        <a:spcBef>
          <a:spcPct val="0"/>
        </a:spcBef>
        <a:spcAft>
          <a:spcPct val="0"/>
        </a:spcAft>
        <a:defRPr sz="3400" b="1">
          <a:solidFill>
            <a:schemeClr val="bg1"/>
          </a:solidFill>
          <a:latin typeface="Garamond" pitchFamily="1" charset="0"/>
          <a:ea typeface="ＭＳ Ｐゴシック" pitchFamily="1" charset="-128"/>
          <a:cs typeface="ＭＳ Ｐゴシック"/>
        </a:defRPr>
      </a:lvl5pPr>
      <a:lvl6pPr marL="457200" algn="l" rtl="0" eaLnBrk="1" fontAlgn="base" hangingPunct="1">
        <a:spcBef>
          <a:spcPct val="0"/>
        </a:spcBef>
        <a:spcAft>
          <a:spcPct val="0"/>
        </a:spcAft>
        <a:defRPr sz="3400" b="1">
          <a:solidFill>
            <a:schemeClr val="bg1"/>
          </a:solidFill>
          <a:latin typeface="Garamond" pitchFamily="1" charset="0"/>
          <a:ea typeface="ＭＳ Ｐゴシック" pitchFamily="1" charset="-128"/>
        </a:defRPr>
      </a:lvl6pPr>
      <a:lvl7pPr marL="914400" algn="l" rtl="0" eaLnBrk="1" fontAlgn="base" hangingPunct="1">
        <a:spcBef>
          <a:spcPct val="0"/>
        </a:spcBef>
        <a:spcAft>
          <a:spcPct val="0"/>
        </a:spcAft>
        <a:defRPr sz="3400" b="1">
          <a:solidFill>
            <a:schemeClr val="bg1"/>
          </a:solidFill>
          <a:latin typeface="Garamond" pitchFamily="1" charset="0"/>
          <a:ea typeface="ＭＳ Ｐゴシック" pitchFamily="1" charset="-128"/>
        </a:defRPr>
      </a:lvl7pPr>
      <a:lvl8pPr marL="1371600" algn="l" rtl="0" eaLnBrk="1" fontAlgn="base" hangingPunct="1">
        <a:spcBef>
          <a:spcPct val="0"/>
        </a:spcBef>
        <a:spcAft>
          <a:spcPct val="0"/>
        </a:spcAft>
        <a:defRPr sz="3400" b="1">
          <a:solidFill>
            <a:schemeClr val="bg1"/>
          </a:solidFill>
          <a:latin typeface="Garamond" pitchFamily="1" charset="0"/>
          <a:ea typeface="ＭＳ Ｐゴシック" pitchFamily="1" charset="-128"/>
        </a:defRPr>
      </a:lvl8pPr>
      <a:lvl9pPr marL="1828800" algn="l" rtl="0" eaLnBrk="1" fontAlgn="base" hangingPunct="1">
        <a:spcBef>
          <a:spcPct val="0"/>
        </a:spcBef>
        <a:spcAft>
          <a:spcPct val="0"/>
        </a:spcAft>
        <a:defRPr sz="3400" b="1">
          <a:solidFill>
            <a:schemeClr val="bg1"/>
          </a:solidFill>
          <a:latin typeface="Garamond" pitchFamily="1" charset="0"/>
          <a:ea typeface="ＭＳ Ｐゴシック" pitchFamily="1" charset="-128"/>
        </a:defRPr>
      </a:lvl9pPr>
    </p:titleStyle>
    <p:bodyStyle>
      <a:lvl1pPr marL="342900" indent="-342900" algn="l" rtl="0" fontAlgn="base">
        <a:spcBef>
          <a:spcPct val="20000"/>
        </a:spcBef>
        <a:spcAft>
          <a:spcPct val="0"/>
        </a:spcAft>
        <a:buClr>
          <a:srgbClr val="00437E"/>
        </a:buClr>
        <a:buFont typeface="Wingdings" pitchFamily="2" charset="2"/>
        <a:buChar char="Ø"/>
        <a:defRPr sz="2400">
          <a:solidFill>
            <a:srgbClr val="414141"/>
          </a:solidFill>
          <a:latin typeface="+mn-lt"/>
          <a:ea typeface="+mn-ea"/>
          <a:cs typeface="ＭＳ Ｐゴシック"/>
        </a:defRPr>
      </a:lvl1pPr>
      <a:lvl2pPr marL="742950" indent="-285750" algn="l" rtl="0" fontAlgn="base">
        <a:spcBef>
          <a:spcPct val="20000"/>
        </a:spcBef>
        <a:spcAft>
          <a:spcPct val="0"/>
        </a:spcAft>
        <a:buClr>
          <a:srgbClr val="00437E"/>
        </a:buClr>
        <a:buSzPct val="60000"/>
        <a:buFont typeface="Wingdings" pitchFamily="2" charset="2"/>
        <a:buChar char="u"/>
        <a:defRPr sz="2200">
          <a:solidFill>
            <a:srgbClr val="414141"/>
          </a:solidFill>
          <a:latin typeface="+mn-lt"/>
          <a:ea typeface="+mn-ea"/>
          <a:cs typeface="ＭＳ Ｐゴシック"/>
        </a:defRPr>
      </a:lvl2pPr>
      <a:lvl3pPr marL="1143000" indent="-228600" algn="l" rtl="0" fontAlgn="base">
        <a:spcBef>
          <a:spcPct val="20000"/>
        </a:spcBef>
        <a:spcAft>
          <a:spcPct val="0"/>
        </a:spcAft>
        <a:buClr>
          <a:srgbClr val="00437E"/>
        </a:buClr>
        <a:buChar char="›"/>
        <a:defRPr sz="2000">
          <a:solidFill>
            <a:srgbClr val="414141"/>
          </a:solidFill>
          <a:latin typeface="+mn-lt"/>
          <a:ea typeface="+mn-ea"/>
          <a:cs typeface="ＭＳ Ｐゴシック"/>
        </a:defRPr>
      </a:lvl3pPr>
      <a:lvl4pPr marL="1600200" indent="-228600" algn="l" rtl="0" fontAlgn="base">
        <a:spcBef>
          <a:spcPct val="20000"/>
        </a:spcBef>
        <a:spcAft>
          <a:spcPct val="0"/>
        </a:spcAft>
        <a:buClr>
          <a:srgbClr val="00437E"/>
        </a:buClr>
        <a:buChar char="»"/>
        <a:defRPr>
          <a:solidFill>
            <a:srgbClr val="414141"/>
          </a:solidFill>
          <a:latin typeface="+mn-lt"/>
          <a:ea typeface="+mn-ea"/>
          <a:cs typeface="ＭＳ Ｐゴシック"/>
        </a:defRPr>
      </a:lvl4pPr>
      <a:lvl5pPr marL="2057400" indent="-228600" algn="l" rtl="0" fontAlgn="base">
        <a:spcBef>
          <a:spcPct val="20000"/>
        </a:spcBef>
        <a:spcAft>
          <a:spcPct val="0"/>
        </a:spcAft>
        <a:buClr>
          <a:srgbClr val="00437E"/>
        </a:buClr>
        <a:buChar char="-"/>
        <a:defRPr sz="1600">
          <a:solidFill>
            <a:srgbClr val="414141"/>
          </a:solidFill>
          <a:latin typeface="+mn-lt"/>
          <a:ea typeface="+mn-ea"/>
          <a:cs typeface="ＭＳ Ｐゴシック"/>
        </a:defRPr>
      </a:lvl5pPr>
      <a:lvl6pPr marL="2514600" indent="-228600" algn="l" rtl="0" eaLnBrk="1" fontAlgn="base" hangingPunct="1">
        <a:spcBef>
          <a:spcPct val="20000"/>
        </a:spcBef>
        <a:spcAft>
          <a:spcPct val="0"/>
        </a:spcAft>
        <a:buClr>
          <a:srgbClr val="00437E"/>
        </a:buClr>
        <a:buChar char="-"/>
        <a:defRPr sz="1600">
          <a:solidFill>
            <a:srgbClr val="414141"/>
          </a:solidFill>
          <a:latin typeface="+mn-lt"/>
          <a:ea typeface="+mn-ea"/>
        </a:defRPr>
      </a:lvl6pPr>
      <a:lvl7pPr marL="2971800" indent="-228600" algn="l" rtl="0" eaLnBrk="1" fontAlgn="base" hangingPunct="1">
        <a:spcBef>
          <a:spcPct val="20000"/>
        </a:spcBef>
        <a:spcAft>
          <a:spcPct val="0"/>
        </a:spcAft>
        <a:buClr>
          <a:srgbClr val="00437E"/>
        </a:buClr>
        <a:buChar char="-"/>
        <a:defRPr sz="1600">
          <a:solidFill>
            <a:srgbClr val="414141"/>
          </a:solidFill>
          <a:latin typeface="+mn-lt"/>
          <a:ea typeface="+mn-ea"/>
        </a:defRPr>
      </a:lvl7pPr>
      <a:lvl8pPr marL="3429000" indent="-228600" algn="l" rtl="0" eaLnBrk="1" fontAlgn="base" hangingPunct="1">
        <a:spcBef>
          <a:spcPct val="20000"/>
        </a:spcBef>
        <a:spcAft>
          <a:spcPct val="0"/>
        </a:spcAft>
        <a:buClr>
          <a:srgbClr val="00437E"/>
        </a:buClr>
        <a:buChar char="-"/>
        <a:defRPr sz="1600">
          <a:solidFill>
            <a:srgbClr val="414141"/>
          </a:solidFill>
          <a:latin typeface="+mn-lt"/>
          <a:ea typeface="+mn-ea"/>
        </a:defRPr>
      </a:lvl8pPr>
      <a:lvl9pPr marL="3886200" indent="-228600" algn="l" rtl="0" eaLnBrk="1" fontAlgn="base" hangingPunct="1">
        <a:spcBef>
          <a:spcPct val="20000"/>
        </a:spcBef>
        <a:spcAft>
          <a:spcPct val="0"/>
        </a:spcAft>
        <a:buClr>
          <a:srgbClr val="00437E"/>
        </a:buClr>
        <a:buChar char="-"/>
        <a:defRPr sz="1600">
          <a:solidFill>
            <a:srgbClr val="41414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1844675"/>
            <a:ext cx="7772400" cy="2041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ctr" anchorCtr="0" compatLnSpc="1">
            <a:prstTxWarp prst="textNoShape">
              <a:avLst/>
            </a:prstTxWarp>
          </a:bodyPr>
          <a:lstStyle/>
          <a:p>
            <a:pPr lvl="0"/>
            <a:r>
              <a:rPr lang="en-US">
                <a:sym typeface="Lucida Grande" charset="0"/>
              </a:rPr>
              <a:t>Click to edit Master title style</a:t>
            </a:r>
          </a:p>
        </p:txBody>
      </p:sp>
      <p:sp>
        <p:nvSpPr>
          <p:cNvPr id="1026" name="Rectangle 2"/>
          <p:cNvSpPr>
            <a:spLocks noGrp="1" noChangeArrowheads="1"/>
          </p:cNvSpPr>
          <p:nvPr>
            <p:ph type="body" idx="1"/>
          </p:nvPr>
        </p:nvSpPr>
        <p:spPr bwMode="auto">
          <a:xfrm>
            <a:off x="1371600" y="3886200"/>
            <a:ext cx="6400800"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t" anchorCtr="0" compatLnSpc="1">
            <a:prstTxWarp prst="textNoShape">
              <a:avLst/>
            </a:prstTxWarp>
          </a:bodyPr>
          <a:lstStyle/>
          <a:p>
            <a:pPr lvl="0"/>
            <a:r>
              <a:rPr lang="en-US">
                <a:sym typeface="Lucida Grande" charset="0"/>
              </a:rPr>
              <a:t>Click to edit Master text styles</a:t>
            </a:r>
          </a:p>
          <a:p>
            <a:pPr lvl="1"/>
            <a:r>
              <a:rPr lang="en-US">
                <a:sym typeface="Lucida Grande" charset="0"/>
              </a:rPr>
              <a:t>Second level</a:t>
            </a:r>
          </a:p>
          <a:p>
            <a:pPr lvl="2"/>
            <a:r>
              <a:rPr lang="en-US">
                <a:sym typeface="Lucida Grande" charset="0"/>
              </a:rPr>
              <a:t>Third level</a:t>
            </a:r>
          </a:p>
          <a:p>
            <a:pPr lvl="3"/>
            <a:r>
              <a:rPr lang="en-US">
                <a:sym typeface="Lucida Grande" charset="0"/>
              </a:rPr>
              <a:t>Fourth level</a:t>
            </a:r>
          </a:p>
          <a:p>
            <a:pPr lvl="4"/>
            <a:r>
              <a:rPr lang="en-US">
                <a:sym typeface="Lucida Grande" charset="0"/>
              </a:rPr>
              <a:t>Fifth level</a:t>
            </a:r>
          </a:p>
        </p:txBody>
      </p:sp>
      <p:sp>
        <p:nvSpPr>
          <p:cNvPr id="1027" name="Text Box 3"/>
          <p:cNvSpPr txBox="1">
            <a:spLocks noGrp="1" noChangeArrowheads="1"/>
          </p:cNvSpPr>
          <p:nvPr>
            <p:ph type="sldNum" sz="quarter" idx="4"/>
          </p:nvPr>
        </p:nvSpPr>
        <p:spPr bwMode="auto">
          <a:xfrm>
            <a:off x="8391525" y="6442075"/>
            <a:ext cx="306388"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ctr" anchorCtr="0" compatLnSpc="1">
            <a:prstTxWarp prst="textNoShape">
              <a:avLst/>
            </a:prstTxWarp>
          </a:bodyPr>
          <a:lstStyle>
            <a:lvl1pPr eaLnBrk="1" hangingPunct="1">
              <a:defRPr sz="1200" smtClean="0">
                <a:solidFill>
                  <a:srgbClr val="878787"/>
                </a:solidFill>
                <a:latin typeface="Lucida Grande" pitchFamily="-84" charset="0"/>
                <a:ea typeface="MS PGothic" pitchFamily="34" charset="-128"/>
                <a:sym typeface="Lucida Grande" pitchFamily="-84" charset="0"/>
              </a:defRPr>
            </a:lvl1pPr>
            <a:lvl2pPr marL="742950" indent="-285750" eaLnBrk="0" hangingPunct="0">
              <a:defRPr sz="4200">
                <a:solidFill>
                  <a:srgbClr val="000000"/>
                </a:solidFill>
                <a:latin typeface="Gill Sans" pitchFamily="-84" charset="0"/>
                <a:ea typeface="ヒラギノ角ゴ ProN W3" pitchFamily="-84" charset="-128"/>
                <a:sym typeface="Gill Sans" pitchFamily="-84" charset="0"/>
              </a:defRPr>
            </a:lvl2pPr>
            <a:lvl3pPr marL="1143000" indent="-228600" eaLnBrk="0" hangingPunct="0">
              <a:defRPr sz="4200">
                <a:solidFill>
                  <a:srgbClr val="000000"/>
                </a:solidFill>
                <a:latin typeface="Gill Sans" pitchFamily="-84" charset="0"/>
                <a:ea typeface="ヒラギノ角ゴ ProN W3" pitchFamily="-84" charset="-128"/>
                <a:sym typeface="Gill Sans" pitchFamily="-84" charset="0"/>
              </a:defRPr>
            </a:lvl3pPr>
            <a:lvl4pPr marL="1600200" indent="-228600" eaLnBrk="0" hangingPunct="0">
              <a:defRPr sz="4200">
                <a:solidFill>
                  <a:srgbClr val="000000"/>
                </a:solidFill>
                <a:latin typeface="Gill Sans" pitchFamily="-84" charset="0"/>
                <a:ea typeface="ヒラギノ角ゴ ProN W3" pitchFamily="-84" charset="-128"/>
                <a:sym typeface="Gill Sans" pitchFamily="-84" charset="0"/>
              </a:defRPr>
            </a:lvl4pPr>
            <a:lvl5pPr marL="2057400" indent="-228600" eaLnBrk="0" hangingPunct="0">
              <a:defRPr sz="4200">
                <a:solidFill>
                  <a:srgbClr val="000000"/>
                </a:solidFill>
                <a:latin typeface="Gill Sans" pitchFamily="-84" charset="0"/>
                <a:ea typeface="ヒラギノ角ゴ ProN W3" pitchFamily="-84" charset="-128"/>
                <a:sym typeface="Gill Sans" pitchFamily="-84" charset="0"/>
              </a:defRPr>
            </a:lvl5pPr>
            <a:lvl6pPr marL="2514600" indent="-228600" algn="ctr" eaLnBrk="0" fontAlgn="base" hangingPunct="0">
              <a:spcBef>
                <a:spcPct val="0"/>
              </a:spcBef>
              <a:spcAft>
                <a:spcPct val="0"/>
              </a:spcAft>
              <a:defRPr sz="4200">
                <a:solidFill>
                  <a:srgbClr val="000000"/>
                </a:solidFill>
                <a:latin typeface="Gill Sans" pitchFamily="-84" charset="0"/>
                <a:ea typeface="ヒラギノ角ゴ ProN W3" pitchFamily="-84" charset="-128"/>
                <a:sym typeface="Gill Sans" pitchFamily="-84" charset="0"/>
              </a:defRPr>
            </a:lvl6pPr>
            <a:lvl7pPr marL="2971800" indent="-228600" algn="ctr" eaLnBrk="0" fontAlgn="base" hangingPunct="0">
              <a:spcBef>
                <a:spcPct val="0"/>
              </a:spcBef>
              <a:spcAft>
                <a:spcPct val="0"/>
              </a:spcAft>
              <a:defRPr sz="4200">
                <a:solidFill>
                  <a:srgbClr val="000000"/>
                </a:solidFill>
                <a:latin typeface="Gill Sans" pitchFamily="-84" charset="0"/>
                <a:ea typeface="ヒラギノ角ゴ ProN W3" pitchFamily="-84" charset="-128"/>
                <a:sym typeface="Gill Sans" pitchFamily="-84" charset="0"/>
              </a:defRPr>
            </a:lvl7pPr>
            <a:lvl8pPr marL="3429000" indent="-228600" algn="ctr" eaLnBrk="0" fontAlgn="base" hangingPunct="0">
              <a:spcBef>
                <a:spcPct val="0"/>
              </a:spcBef>
              <a:spcAft>
                <a:spcPct val="0"/>
              </a:spcAft>
              <a:defRPr sz="4200">
                <a:solidFill>
                  <a:srgbClr val="000000"/>
                </a:solidFill>
                <a:latin typeface="Gill Sans" pitchFamily="-84" charset="0"/>
                <a:ea typeface="ヒラギノ角ゴ ProN W3" pitchFamily="-84" charset="-128"/>
                <a:sym typeface="Gill Sans" pitchFamily="-84" charset="0"/>
              </a:defRPr>
            </a:lvl8pPr>
            <a:lvl9pPr marL="3886200" indent="-228600" algn="ctr" eaLnBrk="0" fontAlgn="base" hangingPunct="0">
              <a:spcBef>
                <a:spcPct val="0"/>
              </a:spcBef>
              <a:spcAft>
                <a:spcPct val="0"/>
              </a:spcAft>
              <a:defRPr sz="4200">
                <a:solidFill>
                  <a:srgbClr val="000000"/>
                </a:solidFill>
                <a:latin typeface="Gill Sans" pitchFamily="-84" charset="0"/>
                <a:ea typeface="ヒラギノ角ゴ ProN W3" pitchFamily="-84" charset="-128"/>
                <a:sym typeface="Gill Sans" pitchFamily="-84" charset="0"/>
              </a:defRPr>
            </a:lvl9pPr>
          </a:lstStyle>
          <a:p>
            <a:pPr algn="ctr">
              <a:defRPr/>
            </a:pPr>
            <a:fld id="{3C71DCD3-AE2F-432C-AAA0-A194C2BE38D7}" type="slidenum">
              <a:rPr lang="en-US"/>
              <a:pPr algn="ctr">
                <a:defRPr/>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Lst>
  <p:transition/>
  <p:hf hdr="0" ftr="0" dt="0"/>
  <p:txStyles>
    <p:titleStyle>
      <a:lvl1pPr algn="ctr" rtl="0" eaLnBrk="0" fontAlgn="base" hangingPunct="0">
        <a:spcBef>
          <a:spcPct val="0"/>
        </a:spcBef>
        <a:spcAft>
          <a:spcPct val="0"/>
        </a:spcAft>
        <a:defRPr sz="4400">
          <a:solidFill>
            <a:schemeClr val="tx1"/>
          </a:solidFill>
          <a:latin typeface="+mj-lt"/>
          <a:ea typeface="+mj-ea"/>
          <a:cs typeface="+mj-cs"/>
          <a:sym typeface="Lucida Grande" pitchFamily="-84" charset="0"/>
        </a:defRPr>
      </a:lvl1pPr>
      <a:lvl2pPr algn="ctr" rtl="0" eaLnBrk="0" fontAlgn="base" hangingPunct="0">
        <a:spcBef>
          <a:spcPct val="0"/>
        </a:spcBef>
        <a:spcAft>
          <a:spcPct val="0"/>
        </a:spcAft>
        <a:defRPr sz="4400">
          <a:solidFill>
            <a:schemeClr val="tx1"/>
          </a:solidFill>
          <a:latin typeface="Lucida Grande" charset="0"/>
          <a:ea typeface="ヒラギノ角ゴ ProN W3" charset="0"/>
          <a:cs typeface="ヒラギノ角ゴ ProN W3" charset="0"/>
          <a:sym typeface="Lucida Grande" pitchFamily="-84" charset="0"/>
        </a:defRPr>
      </a:lvl2pPr>
      <a:lvl3pPr algn="ctr" rtl="0" eaLnBrk="0" fontAlgn="base" hangingPunct="0">
        <a:spcBef>
          <a:spcPct val="0"/>
        </a:spcBef>
        <a:spcAft>
          <a:spcPct val="0"/>
        </a:spcAft>
        <a:defRPr sz="4400">
          <a:solidFill>
            <a:schemeClr val="tx1"/>
          </a:solidFill>
          <a:latin typeface="Lucida Grande" charset="0"/>
          <a:ea typeface="ヒラギノ角ゴ ProN W3" charset="0"/>
          <a:cs typeface="ヒラギノ角ゴ ProN W3" charset="0"/>
          <a:sym typeface="Lucida Grande" pitchFamily="-84" charset="0"/>
        </a:defRPr>
      </a:lvl3pPr>
      <a:lvl4pPr algn="ctr" rtl="0" eaLnBrk="0" fontAlgn="base" hangingPunct="0">
        <a:spcBef>
          <a:spcPct val="0"/>
        </a:spcBef>
        <a:spcAft>
          <a:spcPct val="0"/>
        </a:spcAft>
        <a:defRPr sz="4400">
          <a:solidFill>
            <a:schemeClr val="tx1"/>
          </a:solidFill>
          <a:latin typeface="Lucida Grande" charset="0"/>
          <a:ea typeface="ヒラギノ角ゴ ProN W3" charset="0"/>
          <a:cs typeface="ヒラギノ角ゴ ProN W3" charset="0"/>
          <a:sym typeface="Lucida Grande" pitchFamily="-84" charset="0"/>
        </a:defRPr>
      </a:lvl4pPr>
      <a:lvl5pPr algn="ctr" rtl="0" eaLnBrk="0" fontAlgn="base" hangingPunct="0">
        <a:spcBef>
          <a:spcPct val="0"/>
        </a:spcBef>
        <a:spcAft>
          <a:spcPct val="0"/>
        </a:spcAft>
        <a:defRPr sz="4400">
          <a:solidFill>
            <a:schemeClr val="tx1"/>
          </a:solidFill>
          <a:latin typeface="Lucida Grande" charset="0"/>
          <a:ea typeface="ヒラギノ角ゴ ProN W3" charset="0"/>
          <a:cs typeface="ヒラギノ角ゴ ProN W3" charset="0"/>
          <a:sym typeface="Lucida Grande" pitchFamily="-84" charset="0"/>
        </a:defRPr>
      </a:lvl5pPr>
      <a:lvl6pPr marL="457200" algn="ctr" rtl="0" fontAlgn="base">
        <a:spcBef>
          <a:spcPct val="0"/>
        </a:spcBef>
        <a:spcAft>
          <a:spcPct val="0"/>
        </a:spcAft>
        <a:defRPr sz="4400">
          <a:solidFill>
            <a:schemeClr val="tx1"/>
          </a:solidFill>
          <a:latin typeface="Lucida Grande" charset="0"/>
          <a:ea typeface="ヒラギノ角ゴ ProN W3" charset="0"/>
          <a:cs typeface="ヒラギノ角ゴ ProN W3" charset="0"/>
          <a:sym typeface="Lucida Grande" charset="0"/>
        </a:defRPr>
      </a:lvl6pPr>
      <a:lvl7pPr marL="914400" algn="ctr" rtl="0" fontAlgn="base">
        <a:spcBef>
          <a:spcPct val="0"/>
        </a:spcBef>
        <a:spcAft>
          <a:spcPct val="0"/>
        </a:spcAft>
        <a:defRPr sz="4400">
          <a:solidFill>
            <a:schemeClr val="tx1"/>
          </a:solidFill>
          <a:latin typeface="Lucida Grande" charset="0"/>
          <a:ea typeface="ヒラギノ角ゴ ProN W3" charset="0"/>
          <a:cs typeface="ヒラギノ角ゴ ProN W3" charset="0"/>
          <a:sym typeface="Lucida Grande" charset="0"/>
        </a:defRPr>
      </a:lvl7pPr>
      <a:lvl8pPr marL="1371600" algn="ctr" rtl="0" fontAlgn="base">
        <a:spcBef>
          <a:spcPct val="0"/>
        </a:spcBef>
        <a:spcAft>
          <a:spcPct val="0"/>
        </a:spcAft>
        <a:defRPr sz="4400">
          <a:solidFill>
            <a:schemeClr val="tx1"/>
          </a:solidFill>
          <a:latin typeface="Lucida Grande" charset="0"/>
          <a:ea typeface="ヒラギノ角ゴ ProN W3" charset="0"/>
          <a:cs typeface="ヒラギノ角ゴ ProN W3" charset="0"/>
          <a:sym typeface="Lucida Grande" charset="0"/>
        </a:defRPr>
      </a:lvl8pPr>
      <a:lvl9pPr marL="1828800" algn="ctr" rtl="0" fontAlgn="base">
        <a:spcBef>
          <a:spcPct val="0"/>
        </a:spcBef>
        <a:spcAft>
          <a:spcPct val="0"/>
        </a:spcAft>
        <a:defRPr sz="4400">
          <a:solidFill>
            <a:schemeClr val="tx1"/>
          </a:solidFill>
          <a:latin typeface="Lucida Grande" charset="0"/>
          <a:ea typeface="ヒラギノ角ゴ ProN W3" charset="0"/>
          <a:cs typeface="ヒラギノ角ゴ ProN W3" charset="0"/>
          <a:sym typeface="Lucida Grande" charset="0"/>
        </a:defRPr>
      </a:lvl9pPr>
    </p:titleStyle>
    <p:bodyStyle>
      <a:lvl1pPr marL="342900" indent="-342900" algn="ctr" rtl="0" eaLnBrk="0" fontAlgn="base" hangingPunct="0">
        <a:spcBef>
          <a:spcPts val="800"/>
        </a:spcBef>
        <a:spcAft>
          <a:spcPct val="0"/>
        </a:spcAft>
        <a:defRPr sz="3200">
          <a:solidFill>
            <a:srgbClr val="878787"/>
          </a:solidFill>
          <a:latin typeface="+mn-lt"/>
          <a:ea typeface="+mn-ea"/>
          <a:cs typeface="+mn-cs"/>
          <a:sym typeface="Lucida Grande" pitchFamily="-84" charset="0"/>
        </a:defRPr>
      </a:lvl1pPr>
      <a:lvl2pPr marL="381000" indent="76200" algn="ctr" rtl="0" eaLnBrk="0" fontAlgn="base" hangingPunct="0">
        <a:spcBef>
          <a:spcPts val="700"/>
        </a:spcBef>
        <a:spcAft>
          <a:spcPct val="0"/>
        </a:spcAft>
        <a:defRPr sz="2800">
          <a:solidFill>
            <a:srgbClr val="878787"/>
          </a:solidFill>
          <a:latin typeface="+mn-lt"/>
          <a:ea typeface="+mn-ea"/>
          <a:cs typeface="+mn-cs"/>
          <a:sym typeface="Lucida Grande" pitchFamily="-84" charset="0"/>
        </a:defRPr>
      </a:lvl2pPr>
      <a:lvl3pPr marL="838200" indent="76200" algn="ctr" rtl="0" eaLnBrk="0" fontAlgn="base" hangingPunct="0">
        <a:spcBef>
          <a:spcPts val="600"/>
        </a:spcBef>
        <a:spcAft>
          <a:spcPct val="0"/>
        </a:spcAft>
        <a:defRPr sz="2400">
          <a:solidFill>
            <a:srgbClr val="878787"/>
          </a:solidFill>
          <a:latin typeface="+mn-lt"/>
          <a:ea typeface="+mn-ea"/>
          <a:cs typeface="+mn-cs"/>
          <a:sym typeface="Lucida Grande" pitchFamily="-84" charset="0"/>
        </a:defRPr>
      </a:lvl3pPr>
      <a:lvl4pPr marL="1295400" indent="76200" algn="ctr" rtl="0" eaLnBrk="0" fontAlgn="base" hangingPunct="0">
        <a:spcBef>
          <a:spcPts val="500"/>
        </a:spcBef>
        <a:spcAft>
          <a:spcPct val="0"/>
        </a:spcAft>
        <a:defRPr sz="2000">
          <a:solidFill>
            <a:srgbClr val="878787"/>
          </a:solidFill>
          <a:latin typeface="+mn-lt"/>
          <a:ea typeface="+mn-ea"/>
          <a:cs typeface="+mn-cs"/>
          <a:sym typeface="Lucida Grande" pitchFamily="-84" charset="0"/>
        </a:defRPr>
      </a:lvl4pPr>
      <a:lvl5pPr marL="1752600" indent="76200" algn="ctr" rtl="0" eaLnBrk="0" fontAlgn="base" hangingPunct="0">
        <a:spcBef>
          <a:spcPts val="500"/>
        </a:spcBef>
        <a:spcAft>
          <a:spcPct val="0"/>
        </a:spcAft>
        <a:defRPr sz="2000">
          <a:solidFill>
            <a:srgbClr val="878787"/>
          </a:solidFill>
          <a:latin typeface="+mn-lt"/>
          <a:ea typeface="+mn-ea"/>
          <a:cs typeface="+mn-cs"/>
          <a:sym typeface="Lucida Grande" pitchFamily="-84" charset="0"/>
        </a:defRPr>
      </a:lvl5pPr>
      <a:lvl6pPr marL="2209800" algn="ctr" rtl="0" fontAlgn="base">
        <a:spcBef>
          <a:spcPts val="500"/>
        </a:spcBef>
        <a:spcAft>
          <a:spcPct val="0"/>
        </a:spcAft>
        <a:defRPr sz="2000">
          <a:solidFill>
            <a:srgbClr val="878787"/>
          </a:solidFill>
          <a:latin typeface="+mn-lt"/>
          <a:ea typeface="+mn-ea"/>
          <a:cs typeface="+mn-cs"/>
          <a:sym typeface="Lucida Grande" charset="0"/>
        </a:defRPr>
      </a:lvl6pPr>
      <a:lvl7pPr marL="2667000" algn="ctr" rtl="0" fontAlgn="base">
        <a:spcBef>
          <a:spcPts val="500"/>
        </a:spcBef>
        <a:spcAft>
          <a:spcPct val="0"/>
        </a:spcAft>
        <a:defRPr sz="2000">
          <a:solidFill>
            <a:srgbClr val="878787"/>
          </a:solidFill>
          <a:latin typeface="+mn-lt"/>
          <a:ea typeface="+mn-ea"/>
          <a:cs typeface="+mn-cs"/>
          <a:sym typeface="Lucida Grande" charset="0"/>
        </a:defRPr>
      </a:lvl7pPr>
      <a:lvl8pPr marL="3124200" algn="ctr" rtl="0" fontAlgn="base">
        <a:spcBef>
          <a:spcPts val="500"/>
        </a:spcBef>
        <a:spcAft>
          <a:spcPct val="0"/>
        </a:spcAft>
        <a:defRPr sz="2000">
          <a:solidFill>
            <a:srgbClr val="878787"/>
          </a:solidFill>
          <a:latin typeface="+mn-lt"/>
          <a:ea typeface="+mn-ea"/>
          <a:cs typeface="+mn-cs"/>
          <a:sym typeface="Lucida Grande" charset="0"/>
        </a:defRPr>
      </a:lvl8pPr>
      <a:lvl9pPr marL="3581400" algn="ctr" rtl="0" fontAlgn="base">
        <a:spcBef>
          <a:spcPts val="500"/>
        </a:spcBef>
        <a:spcAft>
          <a:spcPct val="0"/>
        </a:spcAft>
        <a:defRPr sz="2000">
          <a:solidFill>
            <a:srgbClr val="878787"/>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owerpoint_titlePg.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6"/>
              <a:stretch>
                <a:fillRect/>
              </a:stretch>
            </p:blipFill>
          </mc:Choice>
          <mc:Fallback>
            <p:blipFill>
              <a:blip r:embed="rId7"/>
              <a:stretch>
                <a:fillRect/>
              </a:stretch>
            </p:blipFill>
          </mc:Fallback>
        </mc:AlternateContent>
        <p:spPr>
          <a:xfrm>
            <a:off x="0" y="0"/>
            <a:ext cx="8875059" cy="6858000"/>
          </a:xfrm>
          <a:prstGeom prst="rect">
            <a:avLst/>
          </a:prstGeom>
        </p:spPr>
      </p:pic>
      <p:sp>
        <p:nvSpPr>
          <p:cNvPr id="2" name="Title Placeholder 1"/>
          <p:cNvSpPr>
            <a:spLocks noGrp="1"/>
          </p:cNvSpPr>
          <p:nvPr>
            <p:ph type="title"/>
          </p:nvPr>
        </p:nvSpPr>
        <p:spPr>
          <a:xfrm>
            <a:off x="1890943" y="2388093"/>
            <a:ext cx="6418555"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35" r:id="rId1"/>
  </p:sldLayoutIdLst>
  <p:timing>
    <p:tnLst>
      <p:par>
        <p:cTn id="1" dur="indefinite" restart="never" nodeType="tmRoot"/>
      </p:par>
    </p:tnLst>
  </p:timing>
  <p:hf sldNum="0" hdr="0" ftr="0" dt="0"/>
  <p:txStyles>
    <p:titleStyle>
      <a:lvl1pPr algn="ctr" defTabSz="457200" rtl="0" eaLnBrk="1" latinLnBrk="0" hangingPunct="1">
        <a:spcBef>
          <a:spcPct val="0"/>
        </a:spcBef>
        <a:buNone/>
        <a:defRPr sz="4400" kern="1200" baseline="0">
          <a:solidFill>
            <a:srgbClr val="1F497D"/>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None/>
        <a:defRPr sz="3200" kern="1200" baseline="0">
          <a:solidFill>
            <a:srgbClr val="89898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owerpointinsidePg.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1"/>
              <a:stretch>
                <a:fillRect/>
              </a:stretch>
            </p:blipFill>
          </mc:Choice>
          <mc:Fallback>
            <p:blipFill>
              <a:blip r:embed="rId12"/>
              <a:stretch>
                <a:fillRect/>
              </a:stretch>
            </p:blipFill>
          </mc:Fallback>
        </mc:AlternateContent>
        <p:spPr>
          <a:xfrm>
            <a:off x="0" y="0"/>
            <a:ext cx="8875059"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080551" y="6356350"/>
            <a:ext cx="497150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8260098" y="6356350"/>
            <a:ext cx="426702"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AF4DEA78-3FA6-274D-A7AF-29BF3049C90B}" type="slidenum">
              <a:rPr lang="en-US" smtClean="0">
                <a:solidFill>
                  <a:prstClr val="black">
                    <a:tint val="75000"/>
                  </a:prstClr>
                </a:solidFill>
                <a:latin typeface="Calibri"/>
                <a:ea typeface="+mn-ea"/>
                <a:cs typeface="+mn-cs"/>
              </a:rPr>
              <a:pPr defTabSz="457200" fontAlgn="auto">
                <a:spcBef>
                  <a:spcPts val="0"/>
                </a:spcBef>
                <a:spcAft>
                  <a:spcPts val="0"/>
                </a:spcAft>
              </a:pPr>
              <a:t>‹#›</a:t>
            </a:fld>
            <a:endParaRPr lang="en-US" dirty="0">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737" r:id="rId1"/>
  </p:sldLayoutIdLst>
  <p:txStyles>
    <p:titleStyle>
      <a:lvl1pPr algn="ctr" defTabSz="457200" rtl="0" eaLnBrk="1" latinLnBrk="0" hangingPunct="1">
        <a:spcBef>
          <a:spcPct val="0"/>
        </a:spcBef>
        <a:buNone/>
        <a:defRPr sz="4400" kern="1200" baseline="0">
          <a:solidFill>
            <a:srgbClr val="1F497D"/>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3C87ABE9-A66E-41A6-A483-0EE402E04052}" type="datetimeFigureOut">
              <a:rPr lang="en-US" smtClean="0">
                <a:solidFill>
                  <a:prstClr val="black">
                    <a:tint val="75000"/>
                  </a:prstClr>
                </a:solidFill>
                <a:latin typeface="Calibri"/>
                <a:ea typeface="+mn-ea"/>
                <a:cs typeface="+mn-cs"/>
              </a:rPr>
              <a:pPr defTabSz="457200" fontAlgn="auto">
                <a:spcBef>
                  <a:spcPts val="0"/>
                </a:spcBef>
                <a:spcAft>
                  <a:spcPts val="0"/>
                </a:spcAft>
              </a:pPr>
              <a:t>5/15/2013</a:t>
            </a:fld>
            <a:endParaRPr lang="en-US">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BEADA300-EEF1-42F5-A3DB-FA5F1B288538}" type="slidenum">
              <a:rPr lang="en-US" smtClean="0">
                <a:solidFill>
                  <a:prstClr val="black">
                    <a:tint val="75000"/>
                  </a:prstClr>
                </a:solidFill>
                <a:latin typeface="Calibri"/>
                <a:ea typeface="+mn-ea"/>
                <a:cs typeface="+mn-cs"/>
              </a:rPr>
              <a:pPr defTabSz="457200" fontAlgn="auto">
                <a:spcBef>
                  <a:spcPts val="0"/>
                </a:spcBef>
                <a:spcAft>
                  <a:spcPts val="0"/>
                </a:spcAft>
              </a:pPr>
              <a:t>‹#›</a:t>
            </a:fld>
            <a:endParaRPr lang="en-US">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73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owerpointinsidePg.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1"/>
              <a:stretch>
                <a:fillRect/>
              </a:stretch>
            </p:blipFill>
          </mc:Choice>
          <mc:Fallback>
            <p:blipFill>
              <a:blip r:embed="rId12"/>
              <a:stretch>
                <a:fillRect/>
              </a:stretch>
            </p:blipFill>
          </mc:Fallback>
        </mc:AlternateContent>
        <p:spPr>
          <a:xfrm>
            <a:off x="0" y="0"/>
            <a:ext cx="8875059"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080551" y="6356350"/>
            <a:ext cx="497150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8260098" y="6356350"/>
            <a:ext cx="426702"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AF4DEA78-3FA6-274D-A7AF-29BF3049C90B}" type="slidenum">
              <a:rPr lang="en-US" smtClean="0">
                <a:solidFill>
                  <a:prstClr val="black">
                    <a:tint val="75000"/>
                  </a:prstClr>
                </a:solidFill>
                <a:latin typeface="Calibri"/>
                <a:ea typeface="+mn-ea"/>
                <a:cs typeface="+mn-cs"/>
              </a:rPr>
              <a:pPr defTabSz="457200" fontAlgn="auto">
                <a:spcBef>
                  <a:spcPts val="0"/>
                </a:spcBef>
                <a:spcAft>
                  <a:spcPts val="0"/>
                </a:spcAft>
              </a:pPr>
              <a:t>‹#›</a:t>
            </a:fld>
            <a:endParaRPr lang="en-US" dirty="0">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741" r:id="rId1"/>
  </p:sldLayoutIdLst>
  <p:txStyles>
    <p:titleStyle>
      <a:lvl1pPr algn="ctr" defTabSz="457200" rtl="0" eaLnBrk="1" latinLnBrk="0" hangingPunct="1">
        <a:spcBef>
          <a:spcPct val="0"/>
        </a:spcBef>
        <a:buNone/>
        <a:defRPr sz="4400" kern="1200" baseline="0">
          <a:solidFill>
            <a:srgbClr val="1F497D"/>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owerpointinsidePg.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1"/>
              <a:stretch>
                <a:fillRect/>
              </a:stretch>
            </p:blipFill>
          </mc:Choice>
          <mc:Fallback>
            <p:blipFill>
              <a:blip r:embed="rId12"/>
              <a:stretch>
                <a:fillRect/>
              </a:stretch>
            </p:blipFill>
          </mc:Fallback>
        </mc:AlternateContent>
        <p:spPr>
          <a:xfrm>
            <a:off x="0" y="0"/>
            <a:ext cx="8875059"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080551" y="6356350"/>
            <a:ext cx="497150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8260098" y="6356350"/>
            <a:ext cx="426702"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AF4DEA78-3FA6-274D-A7AF-29BF3049C90B}" type="slidenum">
              <a:rPr lang="en-US" smtClean="0">
                <a:solidFill>
                  <a:prstClr val="black">
                    <a:tint val="75000"/>
                  </a:prstClr>
                </a:solidFill>
                <a:latin typeface="Calibri"/>
                <a:ea typeface="+mn-ea"/>
                <a:cs typeface="+mn-cs"/>
              </a:rPr>
              <a:pPr defTabSz="457200" fontAlgn="auto">
                <a:spcBef>
                  <a:spcPts val="0"/>
                </a:spcBef>
                <a:spcAft>
                  <a:spcPts val="0"/>
                </a:spcAft>
              </a:pPr>
              <a:t>‹#›</a:t>
            </a:fld>
            <a:endParaRPr lang="en-US" dirty="0">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743" r:id="rId1"/>
  </p:sldLayoutIdLst>
  <p:txStyles>
    <p:titleStyle>
      <a:lvl1pPr algn="ctr" defTabSz="457200" rtl="0" eaLnBrk="1" latinLnBrk="0" hangingPunct="1">
        <a:spcBef>
          <a:spcPct val="0"/>
        </a:spcBef>
        <a:buNone/>
        <a:defRPr sz="4400" kern="1200" baseline="0">
          <a:solidFill>
            <a:srgbClr val="1F497D"/>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3200" kern="1200" baseline="0">
          <a:solidFill>
            <a:srgbClr val="898989"/>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3C87ABE9-A66E-41A6-A483-0EE402E04052}" type="datetimeFigureOut">
              <a:rPr lang="en-US" smtClean="0">
                <a:solidFill>
                  <a:prstClr val="black">
                    <a:tint val="75000"/>
                  </a:prstClr>
                </a:solidFill>
                <a:latin typeface="Calibri"/>
                <a:ea typeface="+mn-ea"/>
                <a:cs typeface="+mn-cs"/>
              </a:rPr>
              <a:pPr defTabSz="457200" fontAlgn="auto">
                <a:spcBef>
                  <a:spcPts val="0"/>
                </a:spcBef>
                <a:spcAft>
                  <a:spcPts val="0"/>
                </a:spcAft>
              </a:pPr>
              <a:t>5/15/2013</a:t>
            </a:fld>
            <a:endParaRPr lang="en-US">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BEADA300-EEF1-42F5-A3DB-FA5F1B288538}" type="slidenum">
              <a:rPr lang="en-US" smtClean="0">
                <a:solidFill>
                  <a:prstClr val="black">
                    <a:tint val="75000"/>
                  </a:prstClr>
                </a:solidFill>
                <a:latin typeface="Calibri"/>
                <a:ea typeface="+mn-ea"/>
                <a:cs typeface="+mn-cs"/>
              </a:rPr>
              <a:pPr defTabSz="457200" fontAlgn="auto">
                <a:spcBef>
                  <a:spcPts val="0"/>
                </a:spcBef>
                <a:spcAft>
                  <a:spcPts val="0"/>
                </a:spcAft>
              </a:pPr>
              <a:t>‹#›</a:t>
            </a:fld>
            <a:endParaRPr lang="en-US">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74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47"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49"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51"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53"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55"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57"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59"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61"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96" name="Rectangle 16"/>
          <p:cNvSpPr>
            <a:spLocks noChangeArrowheads="1"/>
          </p:cNvSpPr>
          <p:nvPr userDrawn="1"/>
        </p:nvSpPr>
        <p:spPr bwMode="ltGray">
          <a:xfrm rot="21584203" flipH="1">
            <a:off x="228600" y="990600"/>
            <a:ext cx="685800" cy="762000"/>
          </a:xfrm>
          <a:prstGeom prst="rect">
            <a:avLst/>
          </a:prstGeom>
          <a:gradFill rotWithShape="0">
            <a:gsLst>
              <a:gs pos="0">
                <a:schemeClr val="hlink"/>
              </a:gs>
              <a:gs pos="100000">
                <a:schemeClr val="bg1"/>
              </a:gs>
            </a:gsLst>
            <a:lin ang="27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6" name="Rectangle 6"/>
          <p:cNvSpPr>
            <a:spLocks noChangeArrowheads="1"/>
          </p:cNvSpPr>
          <p:nvPr/>
        </p:nvSpPr>
        <p:spPr bwMode="ltGray">
          <a:xfrm>
            <a:off x="990600" y="304800"/>
            <a:ext cx="685800" cy="838200"/>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2" name="Rectangle 2"/>
          <p:cNvSpPr>
            <a:spLocks noChangeArrowheads="1"/>
          </p:cNvSpPr>
          <p:nvPr/>
        </p:nvSpPr>
        <p:spPr bwMode="ltGray">
          <a:xfrm>
            <a:off x="304800" y="381000"/>
            <a:ext cx="1295400" cy="1295400"/>
          </a:xfrm>
          <a:prstGeom prst="rect">
            <a:avLst/>
          </a:prstGeom>
          <a:solidFill>
            <a:srgbClr val="990033"/>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pic>
        <p:nvPicPr>
          <p:cNvPr id="1029" name="Picture 14" descr="ma_seal[1]"/>
          <p:cNvPicPr>
            <a:picLocks noChangeAspect="1" noChangeArrowheads="1"/>
          </p:cNvPicPr>
          <p:nvPr userDrawn="1"/>
        </p:nvPicPr>
        <p:blipFill>
          <a:blip r:embed="rId3"/>
          <a:srcRect/>
          <a:stretch>
            <a:fillRect/>
          </a:stretch>
        </p:blipFill>
        <p:spPr bwMode="auto">
          <a:xfrm>
            <a:off x="381000" y="457200"/>
            <a:ext cx="1143000" cy="1166813"/>
          </a:xfrm>
          <a:prstGeom prst="rect">
            <a:avLst/>
          </a:prstGeom>
          <a:solidFill>
            <a:srgbClr val="990033"/>
          </a:solidFill>
          <a:ln w="12700" algn="in">
            <a:solidFill>
              <a:schemeClr val="hlink"/>
            </a:solidFill>
            <a:miter lim="800000"/>
            <a:headEnd/>
            <a:tailEnd/>
          </a:ln>
        </p:spPr>
      </p:pic>
      <p:sp>
        <p:nvSpPr>
          <p:cNvPr id="327687" name="Rectangle 7"/>
          <p:cNvSpPr>
            <a:spLocks noChangeArrowheads="1"/>
          </p:cNvSpPr>
          <p:nvPr/>
        </p:nvSpPr>
        <p:spPr bwMode="gray">
          <a:xfrm>
            <a:off x="1752600" y="9144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327688" name="Rectangle 8"/>
          <p:cNvSpPr>
            <a:spLocks noChangeArrowheads="1"/>
          </p:cNvSpPr>
          <p:nvPr/>
        </p:nvSpPr>
        <p:spPr bwMode="gray">
          <a:xfrm>
            <a:off x="228600" y="18288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solidFill>
                <a:srgbClr val="000000"/>
              </a:solidFill>
              <a:latin typeface="Tahoma" pitchFamily="34" charset="0"/>
              <a:ea typeface="+mn-ea"/>
              <a:cs typeface="+mn-cs"/>
            </a:endParaRPr>
          </a:p>
        </p:txBody>
      </p:sp>
      <p:sp>
        <p:nvSpPr>
          <p:cNvPr id="1032" name="Rectangle 9"/>
          <p:cNvSpPr>
            <a:spLocks noGrp="1" noChangeArrowheads="1"/>
          </p:cNvSpPr>
          <p:nvPr>
            <p:ph type="title"/>
          </p:nvPr>
        </p:nvSpPr>
        <p:spPr bwMode="auto">
          <a:xfrm>
            <a:off x="1905000" y="228600"/>
            <a:ext cx="7038975" cy="146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10"/>
          <p:cNvSpPr>
            <a:spLocks noGrp="1" noChangeArrowheads="1"/>
          </p:cNvSpPr>
          <p:nvPr>
            <p:ph type="body" idx="1"/>
          </p:nvPr>
        </p:nvSpPr>
        <p:spPr bwMode="auto">
          <a:xfrm>
            <a:off x="11430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pPr>
              <a:defRPr/>
            </a:pPr>
            <a:endParaRPr lang="en-US">
              <a:solidFill>
                <a:srgbClr val="000000"/>
              </a:solidFill>
              <a:ea typeface="+mn-ea"/>
              <a:cs typeface="+mn-cs"/>
            </a:endParaRPr>
          </a:p>
        </p:txBody>
      </p:sp>
      <p:sp>
        <p:nvSpPr>
          <p:cNvPr id="3276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pPr>
              <a:defRPr/>
            </a:pPr>
            <a:endParaRPr lang="en-US">
              <a:solidFill>
                <a:srgbClr val="000000"/>
              </a:solidFill>
              <a:ea typeface="+mn-ea"/>
              <a:cs typeface="+mn-cs"/>
            </a:endParaRPr>
          </a:p>
        </p:txBody>
      </p:sp>
      <p:sp>
        <p:nvSpPr>
          <p:cNvPr id="3276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pPr>
              <a:defRPr/>
            </a:pPr>
            <a:fld id="{8F9C1BB6-B6D6-456B-9C29-69103FFF818C}" type="slidenum">
              <a:rPr lang="en-US">
                <a:solidFill>
                  <a:srgbClr val="000000"/>
                </a:solidFill>
                <a:ea typeface="+mn-ea"/>
                <a:cs typeface="+mn-cs"/>
              </a:rPr>
              <a:pPr>
                <a:defRPr/>
              </a:pPr>
              <a:t>‹#›</a:t>
            </a:fld>
            <a:endParaRPr lang="en-US">
              <a:solidFill>
                <a:srgbClr val="0000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63" r:id="rId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ahoma" pitchFamily="34" charset="0"/>
        </a:defRPr>
      </a:lvl2pPr>
      <a:lvl3pPr algn="l" rtl="0" eaLnBrk="0" fontAlgn="base" hangingPunct="0">
        <a:spcBef>
          <a:spcPct val="0"/>
        </a:spcBef>
        <a:spcAft>
          <a:spcPct val="0"/>
        </a:spcAft>
        <a:defRPr sz="4000">
          <a:solidFill>
            <a:schemeClr val="tx2"/>
          </a:solidFill>
          <a:latin typeface="Tahoma" pitchFamily="34" charset="0"/>
        </a:defRPr>
      </a:lvl3pPr>
      <a:lvl4pPr algn="l" rtl="0" eaLnBrk="0" fontAlgn="base" hangingPunct="0">
        <a:spcBef>
          <a:spcPct val="0"/>
        </a:spcBef>
        <a:spcAft>
          <a:spcPct val="0"/>
        </a:spcAft>
        <a:defRPr sz="4000">
          <a:solidFill>
            <a:schemeClr val="tx2"/>
          </a:solidFill>
          <a:latin typeface="Tahoma" pitchFamily="34" charset="0"/>
        </a:defRPr>
      </a:lvl4pPr>
      <a:lvl5pPr algn="l" rtl="0" eaLnBrk="0" fontAlgn="base" hangingPunct="0">
        <a:spcBef>
          <a:spcPct val="0"/>
        </a:spcBef>
        <a:spcAft>
          <a:spcPct val="0"/>
        </a:spcAft>
        <a:defRPr sz="4000">
          <a:solidFill>
            <a:schemeClr val="tx2"/>
          </a:solidFill>
          <a:latin typeface="Tahoma" pitchFamily="34" charset="0"/>
        </a:defRPr>
      </a:lvl5pPr>
      <a:lvl6pPr marL="457200" algn="l" rtl="0" fontAlgn="base">
        <a:spcBef>
          <a:spcPct val="0"/>
        </a:spcBef>
        <a:spcAft>
          <a:spcPct val="0"/>
        </a:spcAft>
        <a:defRPr sz="4000">
          <a:solidFill>
            <a:schemeClr val="tx2"/>
          </a:solidFill>
          <a:latin typeface="Tahoma" pitchFamily="34" charset="0"/>
        </a:defRPr>
      </a:lvl6pPr>
      <a:lvl7pPr marL="914400" algn="l" rtl="0" fontAlgn="base">
        <a:spcBef>
          <a:spcPct val="0"/>
        </a:spcBef>
        <a:spcAft>
          <a:spcPct val="0"/>
        </a:spcAft>
        <a:defRPr sz="4000">
          <a:solidFill>
            <a:schemeClr val="tx2"/>
          </a:solidFill>
          <a:latin typeface="Tahoma" pitchFamily="34" charset="0"/>
        </a:defRPr>
      </a:lvl7pPr>
      <a:lvl8pPr marL="1371600" algn="l" rtl="0" fontAlgn="base">
        <a:spcBef>
          <a:spcPct val="0"/>
        </a:spcBef>
        <a:spcAft>
          <a:spcPct val="0"/>
        </a:spcAft>
        <a:defRPr sz="4000">
          <a:solidFill>
            <a:schemeClr val="tx2"/>
          </a:solidFill>
          <a:latin typeface="Tahoma" pitchFamily="34" charset="0"/>
        </a:defRPr>
      </a:lvl8pPr>
      <a:lvl9pPr marL="1828800" algn="l" rtl="0" fontAlgn="base">
        <a:spcBef>
          <a:spcPct val="0"/>
        </a:spcBef>
        <a:spcAft>
          <a:spcPct val="0"/>
        </a:spcAft>
        <a:defRPr sz="40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5" Type="http://schemas.openxmlformats.org/officeDocument/2006/relationships/image" Target="../media/image10.jpeg"/><Relationship Id="rId4" Type="http://schemas.openxmlformats.org/officeDocument/2006/relationships/hyperlink" Target="mailto:lherndon@maseniorcare.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0.jpeg"/><Relationship Id="rId5" Type="http://schemas.openxmlformats.org/officeDocument/2006/relationships/hyperlink" Target="mailto:swehrymd@mac.com"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jpeg"/><Relationship Id="rId7"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hyperlink" Target="http://search.boston.com/local/Search.do?s.sm.query=Kay+Lazar&amp;camp=localsearch:on:byline:art" TargetMode="External"/><Relationship Id="rId5" Type="http://schemas.openxmlformats.org/officeDocument/2006/relationships/image" Target="../media/image12.png"/><Relationship Id="rId4" Type="http://schemas.openxmlformats.org/officeDocument/2006/relationships/hyperlink" Target="http://bostonglobe.com/" TargetMode="External"/><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9.jpeg"/><Relationship Id="rId7" Type="http://schemas.openxmlformats.org/officeDocument/2006/relationships/image" Target="../media/image18.jpe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5" Type="http://schemas.openxmlformats.org/officeDocument/2006/relationships/image" Target="../media/image1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hyperlink" Target="http://www.patientcarelink.org/" TargetMode="External"/><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patientcarelink.org/" TargetMode="Externa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3" Type="http://schemas.openxmlformats.org/officeDocument/2006/relationships/hyperlink" Target="http://www.mass.gov/eohhs/provider/licensing/occupational/physicans/quality-patient-safety/" TargetMode="External"/><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4"/>
          <p:cNvSpPr>
            <a:spLocks noGrp="1"/>
          </p:cNvSpPr>
          <p:nvPr>
            <p:ph type="subTitle" sz="quarter" idx="1"/>
          </p:nvPr>
        </p:nvSpPr>
        <p:spPr>
          <a:xfrm>
            <a:off x="1371600" y="2209800"/>
            <a:ext cx="6400800" cy="3048000"/>
          </a:xfrm>
        </p:spPr>
        <p:txBody>
          <a:bodyPr/>
          <a:lstStyle/>
          <a:p>
            <a:pPr>
              <a:buFont typeface="Wingdings" pitchFamily="2" charset="2"/>
              <a:buNone/>
            </a:pPr>
            <a:r>
              <a:rPr lang="en-US" sz="3200" b="1" dirty="0" smtClean="0">
                <a:latin typeface="Cambria" pitchFamily="18" charset="0"/>
              </a:rPr>
              <a:t>Reducing and Preventing Healthcare Acquired Conditions in Massachusetts Nursing Homes</a:t>
            </a:r>
          </a:p>
          <a:p>
            <a:pPr>
              <a:buFont typeface="Wingdings" pitchFamily="2" charset="2"/>
              <a:buNone/>
            </a:pPr>
            <a:endParaRPr lang="en-US" sz="3200" b="1" dirty="0" smtClean="0">
              <a:latin typeface="Cambria" pitchFamily="18" charset="0"/>
            </a:endParaRPr>
          </a:p>
          <a:p>
            <a:pPr>
              <a:buFont typeface="Wingdings" pitchFamily="2" charset="2"/>
              <a:buNone/>
            </a:pPr>
            <a:r>
              <a:rPr lang="en-US" sz="3200" b="1" dirty="0" smtClean="0">
                <a:latin typeface="Cambria" pitchFamily="18" charset="0"/>
              </a:rPr>
              <a:t>May 2013</a:t>
            </a:r>
          </a:p>
        </p:txBody>
      </p:sp>
      <p:sp>
        <p:nvSpPr>
          <p:cNvPr id="3075" name="Title 3"/>
          <p:cNvSpPr>
            <a:spLocks noGrp="1"/>
          </p:cNvSpPr>
          <p:nvPr>
            <p:ph type="ctrTitle" sz="quarter"/>
          </p:nvPr>
        </p:nvSpPr>
        <p:spPr>
          <a:xfrm>
            <a:off x="609600" y="1219200"/>
            <a:ext cx="7772400" cy="1143000"/>
          </a:xfrm>
        </p:spPr>
        <p:txBody>
          <a:bodyPr/>
          <a:lstStyle/>
          <a:p>
            <a:pPr>
              <a:defRPr/>
            </a:pPr>
            <a:r>
              <a:rPr lang="en-US" dirty="0" smtClean="0">
                <a:latin typeface="+mn-lt"/>
                <a:cs typeface="+mj-cs"/>
              </a:rPr>
              <a:t> </a:t>
            </a:r>
          </a:p>
        </p:txBody>
      </p:sp>
      <p:sp>
        <p:nvSpPr>
          <p:cNvPr id="4" name="Rectangle 3"/>
          <p:cNvSpPr/>
          <p:nvPr/>
        </p:nvSpPr>
        <p:spPr>
          <a:xfrm>
            <a:off x="4038600" y="5943600"/>
            <a:ext cx="4191000" cy="784830"/>
          </a:xfrm>
          <a:prstGeom prst="rect">
            <a:avLst/>
          </a:prstGeom>
        </p:spPr>
        <p:txBody>
          <a:bodyPr wrap="square">
            <a:spAutoFit/>
          </a:bodyPr>
          <a:lstStyle/>
          <a:p>
            <a:r>
              <a:rPr lang="en-US" sz="900" dirty="0" smtClean="0"/>
              <a:t>This material was prepared by Masspro, the Medicare Quality Improvement Organization for Massachusetts, under contract with the Centers for Medicare &amp; Medicaid Services (CMS), an agency of the U.S. Department of Health and Human Services. The contents presented do not necessarily represent CMS policy. 10-ma-ptcare-13-213-ma-coal-reducing-hac-in-ma-ppt-May13</a:t>
            </a:r>
            <a:endParaRPr lang="en-US" sz="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2"/>
          <p:cNvSpPr>
            <a:spLocks noGrp="1"/>
          </p:cNvSpPr>
          <p:nvPr>
            <p:ph idx="1"/>
          </p:nvPr>
        </p:nvSpPr>
        <p:spPr>
          <a:xfrm>
            <a:off x="685800" y="1752600"/>
            <a:ext cx="7772400" cy="4267200"/>
          </a:xfrm>
        </p:spPr>
        <p:txBody>
          <a:bodyPr/>
          <a:lstStyle/>
          <a:p>
            <a:pPr>
              <a:buFont typeface="Wingdings" pitchFamily="2" charset="2"/>
              <a:buNone/>
            </a:pPr>
            <a:r>
              <a:rPr lang="en-US" smtClean="0">
                <a:latin typeface="Calibri" pitchFamily="34" charset="0"/>
              </a:rPr>
              <a:t>Centers for Medicare &amp; Medicaid Services 10</a:t>
            </a:r>
            <a:r>
              <a:rPr lang="en-US" baseline="30000" smtClean="0">
                <a:latin typeface="Calibri" pitchFamily="34" charset="0"/>
              </a:rPr>
              <a:t>th</a:t>
            </a:r>
            <a:r>
              <a:rPr lang="en-US" smtClean="0">
                <a:latin typeface="Calibri" pitchFamily="34" charset="0"/>
              </a:rPr>
              <a:t> Statement of Work</a:t>
            </a:r>
          </a:p>
          <a:p>
            <a:pPr lvl="1"/>
            <a:r>
              <a:rPr lang="en-US" sz="2400" smtClean="0">
                <a:latin typeface="Calibri" pitchFamily="34" charset="0"/>
              </a:rPr>
              <a:t>Four Quality Improvement Organization Program Aims</a:t>
            </a:r>
          </a:p>
          <a:p>
            <a:pPr lvl="2">
              <a:buSzPct val="60000"/>
              <a:buFont typeface="Arial" pitchFamily="34" charset="0"/>
              <a:buChar char="•"/>
            </a:pPr>
            <a:r>
              <a:rPr lang="en-US" sz="2400" smtClean="0">
                <a:latin typeface="Calibri" pitchFamily="34" charset="0"/>
              </a:rPr>
              <a:t>Make Care Beneficiary and Family Centered </a:t>
            </a:r>
          </a:p>
          <a:p>
            <a:pPr lvl="2">
              <a:buSzPct val="60000"/>
              <a:buFont typeface="Arial" pitchFamily="34" charset="0"/>
              <a:buChar char="•"/>
            </a:pPr>
            <a:r>
              <a:rPr lang="en-US" sz="2400" smtClean="0">
                <a:latin typeface="Calibri" pitchFamily="34" charset="0"/>
              </a:rPr>
              <a:t>Improve Individual Patient Care</a:t>
            </a:r>
          </a:p>
          <a:p>
            <a:pPr lvl="2">
              <a:buSzPct val="60000"/>
              <a:buFont typeface="Arial" pitchFamily="34" charset="0"/>
              <a:buChar char="•"/>
            </a:pPr>
            <a:r>
              <a:rPr lang="en-US" sz="2400" smtClean="0">
                <a:latin typeface="Calibri" pitchFamily="34" charset="0"/>
              </a:rPr>
              <a:t>Integrate Care for Populations</a:t>
            </a:r>
          </a:p>
          <a:p>
            <a:pPr lvl="2">
              <a:buSzPct val="60000"/>
              <a:buFont typeface="Arial" pitchFamily="34" charset="0"/>
              <a:buChar char="•"/>
            </a:pPr>
            <a:r>
              <a:rPr lang="en-US" sz="2400" smtClean="0">
                <a:latin typeface="Calibri" pitchFamily="34" charset="0"/>
              </a:rPr>
              <a:t>Improve Health for Populations and Communities</a:t>
            </a:r>
          </a:p>
          <a:p>
            <a:endParaRPr lang="en-US" smtClean="0"/>
          </a:p>
        </p:txBody>
      </p:sp>
      <p:sp>
        <p:nvSpPr>
          <p:cNvPr id="4099" name="Slide Number Placeholder 3"/>
          <p:cNvSpPr>
            <a:spLocks noGrp="1"/>
          </p:cNvSpPr>
          <p:nvPr>
            <p:ph type="sldNum" sz="quarter" idx="10"/>
          </p:nvPr>
        </p:nvSpPr>
        <p:spPr>
          <a:noFill/>
        </p:spPr>
        <p:txBody>
          <a:bodyPr/>
          <a:lstStyle/>
          <a:p>
            <a:fld id="{8CD9BFB8-33A4-4699-A83C-0E7002B53002}" type="slidenum">
              <a:rPr lang="en-US" smtClean="0">
                <a:latin typeface="Arial" pitchFamily="34" charset="0"/>
                <a:ea typeface="ＭＳ Ｐゴシック"/>
                <a:cs typeface="ＭＳ Ｐゴシック"/>
              </a:rPr>
              <a:pPr/>
              <a:t>2</a:t>
            </a:fld>
            <a:endParaRPr lang="en-US" sz="1400" smtClean="0">
              <a:latin typeface="Garamond Book"/>
              <a:ea typeface="ＭＳ Ｐゴシック"/>
              <a:cs typeface="ＭＳ Ｐゴシック"/>
            </a:endParaRPr>
          </a:p>
        </p:txBody>
      </p:sp>
      <p:sp>
        <p:nvSpPr>
          <p:cNvPr id="4100" name="Title 4"/>
          <p:cNvSpPr>
            <a:spLocks noGrp="1"/>
          </p:cNvSpPr>
          <p:nvPr>
            <p:ph type="title"/>
          </p:nvPr>
        </p:nvSpPr>
        <p:spPr>
          <a:xfrm>
            <a:off x="685800" y="457200"/>
            <a:ext cx="7772400" cy="381000"/>
          </a:xfrm>
        </p:spPr>
        <p:txBody>
          <a:bodyPr/>
          <a:lstStyle/>
          <a:p>
            <a:pPr algn="ctr"/>
            <a:r>
              <a:rPr lang="en-US" sz="2800" smtClean="0">
                <a:latin typeface="Cambria" pitchFamily="18" charset="0"/>
              </a:rPr>
              <a:t>Reducing and Preventing HACs in MA Nursing Homes</a:t>
            </a:r>
            <a:r>
              <a:rPr lang="en-US" smtClean="0"/>
              <a:t/>
            </a:r>
            <a:br>
              <a:rPr lang="en-US" smtClean="0"/>
            </a:b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4"/>
          <p:cNvSpPr>
            <a:spLocks noGrp="1"/>
          </p:cNvSpPr>
          <p:nvPr>
            <p:ph type="title"/>
          </p:nvPr>
        </p:nvSpPr>
        <p:spPr>
          <a:xfrm>
            <a:off x="685800" y="381000"/>
            <a:ext cx="7772400" cy="457200"/>
          </a:xfrm>
        </p:spPr>
        <p:txBody>
          <a:bodyPr/>
          <a:lstStyle/>
          <a:p>
            <a:pPr algn="ctr"/>
            <a:r>
              <a:rPr lang="en-US" sz="2800" smtClean="0">
                <a:latin typeface="Cambria" pitchFamily="18" charset="0"/>
              </a:rPr>
              <a:t>Reducing and Preventing HACs in MA Nursing Homes</a:t>
            </a:r>
            <a:r>
              <a:rPr lang="en-US" smtClean="0"/>
              <a:t/>
            </a:r>
            <a:br>
              <a:rPr lang="en-US" smtClean="0"/>
            </a:br>
            <a:endParaRPr lang="en-US" smtClean="0"/>
          </a:p>
        </p:txBody>
      </p:sp>
      <p:sp>
        <p:nvSpPr>
          <p:cNvPr id="5123" name="Content Placeholder 9"/>
          <p:cNvSpPr>
            <a:spLocks noGrp="1"/>
          </p:cNvSpPr>
          <p:nvPr>
            <p:ph idx="1"/>
          </p:nvPr>
        </p:nvSpPr>
        <p:spPr>
          <a:xfrm>
            <a:off x="685800" y="1143000"/>
            <a:ext cx="7772400" cy="4648200"/>
          </a:xfrm>
        </p:spPr>
        <p:txBody>
          <a:bodyPr/>
          <a:lstStyle/>
          <a:p>
            <a:pPr lvl="1">
              <a:buFont typeface="Wingdings" pitchFamily="2" charset="2"/>
              <a:buNone/>
            </a:pPr>
            <a:endParaRPr lang="en-US" sz="2800" smtClean="0"/>
          </a:p>
          <a:p>
            <a:pPr lvl="1">
              <a:buFont typeface="Wingdings" pitchFamily="2" charset="2"/>
              <a:buNone/>
            </a:pPr>
            <a:r>
              <a:rPr lang="en-US" sz="2400" smtClean="0">
                <a:latin typeface="Calibri" pitchFamily="34" charset="0"/>
              </a:rPr>
              <a:t>Improving Individual Patient Care</a:t>
            </a:r>
          </a:p>
          <a:p>
            <a:pPr lvl="1"/>
            <a:r>
              <a:rPr lang="en-US" sz="2400" smtClean="0">
                <a:latin typeface="Calibri" pitchFamily="34" charset="0"/>
              </a:rPr>
              <a:t>55 Nursing Homes recruited to work on the reduction of Pressure Ulcers and Physical Restraints</a:t>
            </a:r>
          </a:p>
          <a:p>
            <a:pPr lvl="1"/>
            <a:r>
              <a:rPr lang="en-US" sz="2400" smtClean="0">
                <a:latin typeface="Calibri" pitchFamily="34" charset="0"/>
              </a:rPr>
              <a:t>Pressure Ulcer Homes (19) started at a rate of 11.2%, currently at 6.2% (43% RIR)</a:t>
            </a:r>
          </a:p>
          <a:p>
            <a:pPr lvl="1"/>
            <a:r>
              <a:rPr lang="en-US" sz="2400" smtClean="0">
                <a:latin typeface="Calibri" pitchFamily="34" charset="0"/>
              </a:rPr>
              <a:t>Physical Restraint Homes (38) started at a rate of 7.7%, currently at 4.2%</a:t>
            </a:r>
          </a:p>
          <a:p>
            <a:pPr lvl="2">
              <a:buFontTx/>
              <a:buNone/>
            </a:pPr>
            <a:endParaRPr lang="en-US" smtClean="0">
              <a:latin typeface="Calibri" pitchFamily="34" charset="0"/>
            </a:endParaRPr>
          </a:p>
        </p:txBody>
      </p:sp>
      <p:sp>
        <p:nvSpPr>
          <p:cNvPr id="5124" name="Slide Number Placeholder 3"/>
          <p:cNvSpPr>
            <a:spLocks noGrp="1"/>
          </p:cNvSpPr>
          <p:nvPr>
            <p:ph type="sldNum" sz="quarter" idx="10"/>
          </p:nvPr>
        </p:nvSpPr>
        <p:spPr>
          <a:noFill/>
        </p:spPr>
        <p:txBody>
          <a:bodyPr/>
          <a:lstStyle/>
          <a:p>
            <a:fld id="{06BDC5FB-BEE1-4749-BA97-D49CFEBE83C0}" type="slidenum">
              <a:rPr lang="en-US" smtClean="0">
                <a:latin typeface="Arial" pitchFamily="34" charset="0"/>
                <a:ea typeface="ＭＳ Ｐゴシック"/>
                <a:cs typeface="ＭＳ Ｐゴシック"/>
              </a:rPr>
              <a:pPr/>
              <a:t>3</a:t>
            </a:fld>
            <a:endParaRPr lang="en-US" sz="1400" smtClean="0">
              <a:latin typeface="Garamond Book"/>
              <a:ea typeface="ＭＳ Ｐゴシック"/>
              <a:cs typeface="ＭＳ Ｐゴシック"/>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a:r>
              <a:rPr lang="en-US" sz="2800" smtClean="0">
                <a:latin typeface="Cambria" pitchFamily="18" charset="0"/>
              </a:rPr>
              <a:t>Reducing and Preventing HACs in MA Nursing Homes</a:t>
            </a:r>
          </a:p>
        </p:txBody>
      </p:sp>
      <p:sp>
        <p:nvSpPr>
          <p:cNvPr id="6147" name="Content Placeholder 2"/>
          <p:cNvSpPr>
            <a:spLocks noGrp="1"/>
          </p:cNvSpPr>
          <p:nvPr>
            <p:ph idx="1"/>
          </p:nvPr>
        </p:nvSpPr>
        <p:spPr>
          <a:xfrm>
            <a:off x="533400" y="1143000"/>
            <a:ext cx="7924800" cy="4876800"/>
          </a:xfrm>
        </p:spPr>
        <p:txBody>
          <a:bodyPr/>
          <a:lstStyle/>
          <a:p>
            <a:pPr marL="342900" lvl="1" indent="-342900">
              <a:buSzTx/>
              <a:buFont typeface="Wingdings" pitchFamily="2" charset="2"/>
              <a:buNone/>
            </a:pPr>
            <a:r>
              <a:rPr lang="en-US" sz="2000" smtClean="0">
                <a:latin typeface="Calibri" pitchFamily="34" charset="0"/>
              </a:rPr>
              <a:t>Reducing Physical Restraints: strategies for success</a:t>
            </a:r>
          </a:p>
          <a:p>
            <a:pPr marL="742950" lvl="2" indent="-342900">
              <a:buSzPct val="60000"/>
              <a:buFont typeface="Wingdings" pitchFamily="2" charset="2"/>
              <a:buChar char=""/>
            </a:pPr>
            <a:r>
              <a:rPr lang="en-US" smtClean="0">
                <a:latin typeface="Calibri" pitchFamily="34" charset="0"/>
              </a:rPr>
              <a:t>Barriers to reduction/prevention efforts: </a:t>
            </a:r>
          </a:p>
          <a:p>
            <a:pPr marL="1657350" lvl="4" indent="-342900">
              <a:spcBef>
                <a:spcPct val="0"/>
              </a:spcBef>
              <a:buSzPct val="60000"/>
              <a:buFont typeface="Arial" pitchFamily="34" charset="0"/>
              <a:buChar char="•"/>
            </a:pPr>
            <a:r>
              <a:rPr lang="en-US" sz="2000" smtClean="0">
                <a:latin typeface="Calibri" pitchFamily="34" charset="0"/>
              </a:rPr>
              <a:t>Dementia care: dealing effectively with adverse behaviors</a:t>
            </a:r>
          </a:p>
          <a:p>
            <a:pPr marL="1657350" lvl="4" indent="-342900">
              <a:spcBef>
                <a:spcPct val="0"/>
              </a:spcBef>
              <a:buSzPct val="60000"/>
              <a:buFont typeface="Arial" pitchFamily="34" charset="0"/>
              <a:buChar char="•"/>
            </a:pPr>
            <a:r>
              <a:rPr lang="en-US" sz="2000" smtClean="0">
                <a:latin typeface="Calibri" pitchFamily="34" charset="0"/>
              </a:rPr>
              <a:t>Family education</a:t>
            </a:r>
          </a:p>
          <a:p>
            <a:pPr marL="1657350" lvl="4" indent="-342900">
              <a:spcBef>
                <a:spcPct val="0"/>
              </a:spcBef>
              <a:buSzPct val="60000"/>
              <a:buFont typeface="Arial" pitchFamily="34" charset="0"/>
              <a:buChar char="•"/>
            </a:pPr>
            <a:r>
              <a:rPr lang="en-US" sz="2000" smtClean="0">
                <a:latin typeface="Calibri" pitchFamily="34" charset="0"/>
              </a:rPr>
              <a:t>Fear of litigation/citation for falls</a:t>
            </a:r>
          </a:p>
          <a:p>
            <a:pPr marL="742950" lvl="2" indent="-342900">
              <a:buSzPct val="60000"/>
              <a:buFont typeface="Wingdings" pitchFamily="2" charset="2"/>
              <a:buChar char="u"/>
            </a:pPr>
            <a:r>
              <a:rPr lang="en-US" smtClean="0">
                <a:latin typeface="Calibri" pitchFamily="34" charset="0"/>
              </a:rPr>
              <a:t>Understanding provider needs</a:t>
            </a:r>
          </a:p>
          <a:p>
            <a:pPr marL="1657350" lvl="4" indent="-342900">
              <a:spcBef>
                <a:spcPct val="0"/>
              </a:spcBef>
              <a:buSzPct val="60000"/>
              <a:buFont typeface="Arial" pitchFamily="34" charset="0"/>
              <a:buChar char="•"/>
            </a:pPr>
            <a:r>
              <a:rPr lang="en-US" sz="2000" smtClean="0">
                <a:latin typeface="Calibri" pitchFamily="34" charset="0"/>
              </a:rPr>
              <a:t>Provider feedback</a:t>
            </a:r>
          </a:p>
          <a:p>
            <a:pPr marL="1657350" lvl="4" indent="-342900">
              <a:spcBef>
                <a:spcPct val="0"/>
              </a:spcBef>
              <a:buSzPct val="60000"/>
              <a:buFont typeface="Arial" pitchFamily="34" charset="0"/>
              <a:buChar char="•"/>
            </a:pPr>
            <a:r>
              <a:rPr lang="en-US" sz="2000" smtClean="0">
                <a:latin typeface="Calibri" pitchFamily="34" charset="0"/>
              </a:rPr>
              <a:t>Professional expertise</a:t>
            </a:r>
          </a:p>
          <a:p>
            <a:pPr marL="1657350" lvl="4" indent="-342900">
              <a:spcBef>
                <a:spcPct val="0"/>
              </a:spcBef>
              <a:buSzPct val="60000"/>
              <a:buFont typeface="Arial" pitchFamily="34" charset="0"/>
              <a:buChar char="•"/>
            </a:pPr>
            <a:r>
              <a:rPr lang="en-US" sz="2000" smtClean="0">
                <a:latin typeface="Calibri" pitchFamily="34" charset="0"/>
              </a:rPr>
              <a:t>Knowledge from prior Statements of Work</a:t>
            </a:r>
          </a:p>
          <a:p>
            <a:pPr marL="742950" lvl="2" indent="-342900">
              <a:buSzPct val="60000"/>
              <a:buFont typeface="Wingdings" pitchFamily="2" charset="2"/>
              <a:buChar char="u"/>
            </a:pPr>
            <a:r>
              <a:rPr lang="en-US" smtClean="0">
                <a:latin typeface="Calibri" pitchFamily="34" charset="0"/>
              </a:rPr>
              <a:t>Interventions: </a:t>
            </a:r>
          </a:p>
          <a:p>
            <a:pPr marL="1657350" lvl="4" indent="-342900">
              <a:spcBef>
                <a:spcPct val="0"/>
              </a:spcBef>
              <a:buSzPct val="60000"/>
              <a:buFont typeface="Arial" pitchFamily="34" charset="0"/>
              <a:buChar char="•"/>
            </a:pPr>
            <a:r>
              <a:rPr lang="en-US" sz="2000" smtClean="0">
                <a:latin typeface="Calibri" pitchFamily="34" charset="0"/>
              </a:rPr>
              <a:t>Collaboration with MA/NH Chapter of the Alzheimer’s Association </a:t>
            </a:r>
          </a:p>
          <a:p>
            <a:pPr marL="1657350" lvl="4" indent="-342900">
              <a:spcBef>
                <a:spcPct val="0"/>
              </a:spcBef>
              <a:buSzPct val="60000"/>
              <a:buFont typeface="Arial" pitchFamily="34" charset="0"/>
              <a:buChar char="•"/>
            </a:pPr>
            <a:r>
              <a:rPr lang="en-US" sz="2000" smtClean="0">
                <a:latin typeface="Calibri" pitchFamily="34" charset="0"/>
              </a:rPr>
              <a:t>Family education materials</a:t>
            </a:r>
          </a:p>
          <a:p>
            <a:pPr marL="1657350" lvl="4" indent="-342900">
              <a:spcBef>
                <a:spcPct val="0"/>
              </a:spcBef>
              <a:buSzPct val="60000"/>
              <a:buFont typeface="Arial" pitchFamily="34" charset="0"/>
              <a:buChar char="•"/>
            </a:pPr>
            <a:r>
              <a:rPr lang="en-US" sz="2000" smtClean="0">
                <a:latin typeface="Calibri" pitchFamily="34" charset="0"/>
              </a:rPr>
              <a:t>Best practice sharing</a:t>
            </a:r>
          </a:p>
          <a:p>
            <a:endParaRPr lang="en-US" smtClean="0">
              <a:latin typeface="Calibri" pitchFamily="34" charset="0"/>
            </a:endParaRPr>
          </a:p>
        </p:txBody>
      </p:sp>
      <p:sp>
        <p:nvSpPr>
          <p:cNvPr id="6148" name="Slide Number Placeholder 3"/>
          <p:cNvSpPr>
            <a:spLocks noGrp="1"/>
          </p:cNvSpPr>
          <p:nvPr>
            <p:ph type="sldNum" sz="quarter" idx="10"/>
          </p:nvPr>
        </p:nvSpPr>
        <p:spPr>
          <a:noFill/>
        </p:spPr>
        <p:txBody>
          <a:bodyPr/>
          <a:lstStyle/>
          <a:p>
            <a:fld id="{2300FF47-B150-4CAE-AE5D-54ABCC9CAD85}" type="slidenum">
              <a:rPr lang="en-US" smtClean="0">
                <a:latin typeface="Arial" pitchFamily="34" charset="0"/>
                <a:ea typeface="ＭＳ Ｐゴシック"/>
                <a:cs typeface="ＭＳ Ｐゴシック"/>
              </a:rPr>
              <a:pPr/>
              <a:t>4</a:t>
            </a:fld>
            <a:endParaRPr lang="en-US" sz="1400" smtClean="0">
              <a:latin typeface="Garamond Book"/>
              <a:ea typeface="ＭＳ Ｐゴシック"/>
              <a:cs typeface="ＭＳ Ｐゴシック"/>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a:noFill/>
        </p:spPr>
        <p:txBody>
          <a:bodyPr/>
          <a:lstStyle/>
          <a:p>
            <a:fld id="{43945F29-D1C1-4D36-975B-61171405DB48}" type="slidenum">
              <a:rPr lang="en-US" smtClean="0">
                <a:latin typeface="Arial" pitchFamily="34" charset="0"/>
                <a:ea typeface="ＭＳ Ｐゴシック"/>
                <a:cs typeface="ＭＳ Ｐゴシック"/>
              </a:rPr>
              <a:pPr/>
              <a:t>5</a:t>
            </a:fld>
            <a:endParaRPr lang="en-US" sz="1400" smtClean="0">
              <a:latin typeface="Garamond Book"/>
              <a:ea typeface="ＭＳ Ｐゴシック"/>
              <a:cs typeface="ＭＳ Ｐゴシック"/>
            </a:endParaRPr>
          </a:p>
        </p:txBody>
      </p:sp>
      <p:sp>
        <p:nvSpPr>
          <p:cNvPr id="7171" name="Rectangle 2"/>
          <p:cNvSpPr>
            <a:spLocks noGrp="1" noChangeArrowheads="1"/>
          </p:cNvSpPr>
          <p:nvPr>
            <p:ph type="title"/>
          </p:nvPr>
        </p:nvSpPr>
        <p:spPr/>
        <p:txBody>
          <a:bodyPr/>
          <a:lstStyle/>
          <a:p>
            <a:r>
              <a:rPr lang="en-US" sz="2800" smtClean="0">
                <a:latin typeface="Cambria" pitchFamily="18" charset="0"/>
              </a:rPr>
              <a:t>Physical Restraint Reduction</a:t>
            </a:r>
          </a:p>
        </p:txBody>
      </p:sp>
      <p:sp>
        <p:nvSpPr>
          <p:cNvPr id="7172" name="Rectangle 3"/>
          <p:cNvSpPr>
            <a:spLocks noGrp="1" noChangeArrowheads="1"/>
          </p:cNvSpPr>
          <p:nvPr>
            <p:ph type="body" idx="1"/>
          </p:nvPr>
        </p:nvSpPr>
        <p:spPr/>
        <p:txBody>
          <a:bodyPr/>
          <a:lstStyle/>
          <a:p>
            <a:pPr>
              <a:buFont typeface="Wingdings" pitchFamily="2" charset="2"/>
              <a:buNone/>
            </a:pPr>
            <a:r>
              <a:rPr lang="en-US" smtClean="0">
                <a:latin typeface="Calibri" pitchFamily="34" charset="0"/>
              </a:rPr>
              <a:t>Participating Nursing Homes</a:t>
            </a:r>
          </a:p>
        </p:txBody>
      </p:sp>
      <p:graphicFrame>
        <p:nvGraphicFramePr>
          <p:cNvPr id="5" name="Chart 4"/>
          <p:cNvGraphicFramePr/>
          <p:nvPr/>
        </p:nvGraphicFramePr>
        <p:xfrm>
          <a:off x="1371600" y="1828800"/>
          <a:ext cx="6477000" cy="3657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a:r>
              <a:rPr lang="en-US" sz="2800" smtClean="0">
                <a:latin typeface="Cambria" pitchFamily="18" charset="0"/>
              </a:rPr>
              <a:t>Reducing and Preventing HACs in MA Nursing Homes</a:t>
            </a:r>
          </a:p>
        </p:txBody>
      </p:sp>
      <p:sp>
        <p:nvSpPr>
          <p:cNvPr id="8195" name="Content Placeholder 2"/>
          <p:cNvSpPr>
            <a:spLocks noGrp="1"/>
          </p:cNvSpPr>
          <p:nvPr>
            <p:ph idx="1"/>
          </p:nvPr>
        </p:nvSpPr>
        <p:spPr>
          <a:xfrm>
            <a:off x="609600" y="990600"/>
            <a:ext cx="7772400" cy="4800600"/>
          </a:xfrm>
        </p:spPr>
        <p:txBody>
          <a:bodyPr/>
          <a:lstStyle/>
          <a:p>
            <a:pPr marL="342900" lvl="1" indent="-342900">
              <a:spcBef>
                <a:spcPct val="0"/>
              </a:spcBef>
              <a:buSzTx/>
              <a:buFont typeface="Wingdings" pitchFamily="2" charset="2"/>
              <a:buNone/>
            </a:pPr>
            <a:r>
              <a:rPr lang="en-US" sz="2000" smtClean="0">
                <a:latin typeface="Calibri" pitchFamily="34" charset="0"/>
              </a:rPr>
              <a:t>Reducing Pressure Ulcers: strategies for success</a:t>
            </a:r>
          </a:p>
          <a:p>
            <a:pPr marL="742950" lvl="2" indent="-342900">
              <a:spcBef>
                <a:spcPct val="0"/>
              </a:spcBef>
              <a:buSzPct val="60000"/>
              <a:buFont typeface="Wingdings" pitchFamily="2" charset="2"/>
              <a:buChar char="u"/>
            </a:pPr>
            <a:r>
              <a:rPr lang="en-US" smtClean="0">
                <a:latin typeface="Calibri" pitchFamily="34" charset="0"/>
              </a:rPr>
              <a:t>Barriers to reduction/prevention efforts: </a:t>
            </a:r>
          </a:p>
          <a:p>
            <a:pPr marL="1657350" lvl="4" indent="-342900">
              <a:spcBef>
                <a:spcPct val="0"/>
              </a:spcBef>
              <a:buSzPct val="60000"/>
              <a:buFont typeface="Arial" pitchFamily="34" charset="0"/>
              <a:buChar char="•"/>
            </a:pPr>
            <a:r>
              <a:rPr lang="en-US" sz="2000" smtClean="0">
                <a:latin typeface="Calibri" pitchFamily="34" charset="0"/>
              </a:rPr>
              <a:t>Staff Education: knowledge specialty </a:t>
            </a:r>
          </a:p>
          <a:p>
            <a:pPr marL="1657350" lvl="4" indent="-342900">
              <a:spcBef>
                <a:spcPct val="0"/>
              </a:spcBef>
              <a:buSzPct val="60000"/>
              <a:buFont typeface="Arial" pitchFamily="34" charset="0"/>
              <a:buChar char="•"/>
            </a:pPr>
            <a:r>
              <a:rPr lang="en-US" sz="2000" smtClean="0">
                <a:latin typeface="Calibri" pitchFamily="34" charset="0"/>
              </a:rPr>
              <a:t>Patient/Family education</a:t>
            </a:r>
          </a:p>
          <a:p>
            <a:pPr marL="1657350" lvl="4" indent="-342900">
              <a:spcBef>
                <a:spcPct val="0"/>
              </a:spcBef>
              <a:buSzPct val="60000"/>
              <a:buFont typeface="Arial" pitchFamily="34" charset="0"/>
              <a:buChar char="•"/>
            </a:pPr>
            <a:r>
              <a:rPr lang="en-US" sz="2000" smtClean="0">
                <a:latin typeface="Calibri" pitchFamily="34" charset="0"/>
              </a:rPr>
              <a:t>Assessment processes/procedures</a:t>
            </a:r>
          </a:p>
          <a:p>
            <a:pPr marL="742950" lvl="2" indent="-342900">
              <a:spcBef>
                <a:spcPct val="0"/>
              </a:spcBef>
              <a:buSzPct val="60000"/>
              <a:buFont typeface="Wingdings" pitchFamily="2" charset="2"/>
              <a:buChar char="u"/>
            </a:pPr>
            <a:r>
              <a:rPr lang="en-US" smtClean="0">
                <a:latin typeface="Calibri" pitchFamily="34" charset="0"/>
              </a:rPr>
              <a:t>Understanding provider needs</a:t>
            </a:r>
          </a:p>
          <a:p>
            <a:pPr marL="1657350" lvl="4" indent="-342900">
              <a:spcBef>
                <a:spcPct val="0"/>
              </a:spcBef>
              <a:buSzPct val="60000"/>
              <a:buFont typeface="Arial" pitchFamily="34" charset="0"/>
              <a:buChar char="•"/>
            </a:pPr>
            <a:r>
              <a:rPr lang="en-US" sz="2000" smtClean="0">
                <a:latin typeface="Calibri" pitchFamily="34" charset="0"/>
              </a:rPr>
              <a:t>Provider feedback</a:t>
            </a:r>
          </a:p>
          <a:p>
            <a:pPr marL="1657350" lvl="4" indent="-342900">
              <a:spcBef>
                <a:spcPct val="0"/>
              </a:spcBef>
              <a:buSzPct val="60000"/>
              <a:buFont typeface="Arial" pitchFamily="34" charset="0"/>
              <a:buChar char="•"/>
            </a:pPr>
            <a:r>
              <a:rPr lang="en-US" sz="2000" smtClean="0">
                <a:latin typeface="Calibri" pitchFamily="34" charset="0"/>
              </a:rPr>
              <a:t>Professional expertise and Pressure Ulcer Collaborative</a:t>
            </a:r>
          </a:p>
          <a:p>
            <a:pPr marL="1657350" lvl="4" indent="-342900">
              <a:spcBef>
                <a:spcPct val="0"/>
              </a:spcBef>
              <a:buSzPct val="60000"/>
              <a:buFont typeface="Arial" pitchFamily="34" charset="0"/>
              <a:buChar char="•"/>
            </a:pPr>
            <a:r>
              <a:rPr lang="en-US" sz="2000" smtClean="0">
                <a:latin typeface="Calibri" pitchFamily="34" charset="0"/>
              </a:rPr>
              <a:t>Knowledge from prior Statements of Work</a:t>
            </a:r>
          </a:p>
          <a:p>
            <a:pPr marL="742950" lvl="2" indent="-342900">
              <a:spcBef>
                <a:spcPct val="0"/>
              </a:spcBef>
              <a:buSzPct val="60000"/>
              <a:buFont typeface="Wingdings" pitchFamily="2" charset="2"/>
              <a:buChar char="u"/>
            </a:pPr>
            <a:r>
              <a:rPr lang="en-US" smtClean="0">
                <a:latin typeface="Calibri" pitchFamily="34" charset="0"/>
              </a:rPr>
              <a:t>Interventions: </a:t>
            </a:r>
          </a:p>
          <a:p>
            <a:pPr marL="1657350" lvl="4" indent="-342900">
              <a:spcBef>
                <a:spcPct val="0"/>
              </a:spcBef>
              <a:buSzPct val="60000"/>
              <a:buFont typeface="Arial" pitchFamily="34" charset="0"/>
              <a:buChar char="•"/>
            </a:pPr>
            <a:r>
              <a:rPr lang="en-US" sz="2000" smtClean="0">
                <a:latin typeface="Calibri" pitchFamily="34" charset="0"/>
              </a:rPr>
              <a:t>Wound certification class for all participating providers</a:t>
            </a:r>
          </a:p>
          <a:p>
            <a:pPr marL="1657350" lvl="4" indent="-342900">
              <a:spcBef>
                <a:spcPct val="0"/>
              </a:spcBef>
              <a:buSzPct val="60000"/>
              <a:buFont typeface="Arial" pitchFamily="34" charset="0"/>
              <a:buChar char="•"/>
            </a:pPr>
            <a:r>
              <a:rPr lang="en-US" sz="2000" smtClean="0">
                <a:latin typeface="Calibri" pitchFamily="34" charset="0"/>
              </a:rPr>
              <a:t>Performance Improvement Adviser site visits to assess wound care processes/procedures/best practice implementation</a:t>
            </a:r>
          </a:p>
          <a:p>
            <a:pPr marL="1657350" lvl="4" indent="-342900">
              <a:spcBef>
                <a:spcPct val="0"/>
              </a:spcBef>
              <a:buSzPct val="60000"/>
              <a:buFont typeface="Arial" pitchFamily="34" charset="0"/>
              <a:buChar char="•"/>
            </a:pPr>
            <a:r>
              <a:rPr lang="en-US" sz="2000" smtClean="0">
                <a:latin typeface="Calibri" pitchFamily="34" charset="0"/>
              </a:rPr>
              <a:t>Sharing of best practices among providers</a:t>
            </a:r>
          </a:p>
        </p:txBody>
      </p:sp>
      <p:sp>
        <p:nvSpPr>
          <p:cNvPr id="8196" name="Slide Number Placeholder 3"/>
          <p:cNvSpPr>
            <a:spLocks noGrp="1"/>
          </p:cNvSpPr>
          <p:nvPr>
            <p:ph type="sldNum" sz="quarter" idx="10"/>
          </p:nvPr>
        </p:nvSpPr>
        <p:spPr>
          <a:noFill/>
        </p:spPr>
        <p:txBody>
          <a:bodyPr/>
          <a:lstStyle/>
          <a:p>
            <a:fld id="{807B7B12-88C7-47DA-B8C0-3FE03DD84CB6}" type="slidenum">
              <a:rPr lang="en-US" smtClean="0">
                <a:latin typeface="Arial" pitchFamily="34" charset="0"/>
                <a:ea typeface="ＭＳ Ｐゴシック"/>
                <a:cs typeface="ＭＳ Ｐゴシック"/>
              </a:rPr>
              <a:pPr/>
              <a:t>6</a:t>
            </a:fld>
            <a:endParaRPr lang="en-US" sz="1400" smtClean="0">
              <a:latin typeface="Garamond Book"/>
              <a:ea typeface="ＭＳ Ｐゴシック"/>
              <a:cs typeface="ＭＳ Ｐゴシック"/>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z="2800" smtClean="0">
                <a:latin typeface="Cambria" pitchFamily="18" charset="0"/>
              </a:rPr>
              <a:t>Pressure Ulcer Reduction </a:t>
            </a:r>
          </a:p>
        </p:txBody>
      </p:sp>
      <p:sp>
        <p:nvSpPr>
          <p:cNvPr id="9219" name="Content Placeholder 2"/>
          <p:cNvSpPr>
            <a:spLocks noGrp="1"/>
          </p:cNvSpPr>
          <p:nvPr>
            <p:ph idx="1"/>
          </p:nvPr>
        </p:nvSpPr>
        <p:spPr/>
        <p:txBody>
          <a:bodyPr/>
          <a:lstStyle/>
          <a:p>
            <a:pPr>
              <a:buFont typeface="Wingdings" pitchFamily="2" charset="2"/>
              <a:buNone/>
            </a:pPr>
            <a:r>
              <a:rPr lang="en-US" smtClean="0">
                <a:latin typeface="Calibri" pitchFamily="34" charset="0"/>
              </a:rPr>
              <a:t>Participating Nursing Homes</a:t>
            </a:r>
          </a:p>
          <a:p>
            <a:endParaRPr lang="en-US" smtClean="0"/>
          </a:p>
        </p:txBody>
      </p:sp>
      <p:sp>
        <p:nvSpPr>
          <p:cNvPr id="9220" name="Slide Number Placeholder 3"/>
          <p:cNvSpPr>
            <a:spLocks noGrp="1"/>
          </p:cNvSpPr>
          <p:nvPr>
            <p:ph type="sldNum" sz="quarter" idx="10"/>
          </p:nvPr>
        </p:nvSpPr>
        <p:spPr>
          <a:noFill/>
        </p:spPr>
        <p:txBody>
          <a:bodyPr/>
          <a:lstStyle/>
          <a:p>
            <a:fld id="{167FD471-2B82-4677-80BB-BA58D013C960}" type="slidenum">
              <a:rPr lang="en-US" smtClean="0">
                <a:latin typeface="Arial" pitchFamily="34" charset="0"/>
                <a:ea typeface="ＭＳ Ｐゴシック"/>
                <a:cs typeface="ＭＳ Ｐゴシック"/>
              </a:rPr>
              <a:pPr/>
              <a:t>7</a:t>
            </a:fld>
            <a:endParaRPr lang="en-US" sz="1400" smtClean="0">
              <a:latin typeface="Garamond Book"/>
              <a:ea typeface="ＭＳ Ｐゴシック"/>
              <a:cs typeface="ＭＳ Ｐゴシック"/>
            </a:endParaRPr>
          </a:p>
        </p:txBody>
      </p:sp>
      <p:graphicFrame>
        <p:nvGraphicFramePr>
          <p:cNvPr id="5" name="Content Placeholder 4"/>
          <p:cNvGraphicFramePr>
            <a:graphicFrameLocks/>
          </p:cNvGraphicFramePr>
          <p:nvPr/>
        </p:nvGraphicFramePr>
        <p:xfrm>
          <a:off x="152400" y="1905000"/>
          <a:ext cx="8534400" cy="4191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2051"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2052"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2053"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2054"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2055"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2056"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sp>
        <p:nvSpPr>
          <p:cNvPr id="2057" name="Rectangle 9"/>
          <p:cNvSpPr>
            <a:spLocks noGrp="1" noChangeArrowheads="1"/>
          </p:cNvSpPr>
          <p:nvPr>
            <p:ph type="title"/>
          </p:nvPr>
        </p:nvSpPr>
        <p:spPr>
          <a:xfrm>
            <a:off x="685800" y="1981200"/>
            <a:ext cx="7772400" cy="2565400"/>
          </a:xfrm>
          <a:gradFill rotWithShape="1">
            <a:gsLst>
              <a:gs pos="0">
                <a:srgbClr val="EDEFED"/>
              </a:gs>
              <a:gs pos="64999">
                <a:srgbClr val="CFD3D0"/>
              </a:gs>
              <a:gs pos="100000">
                <a:srgbClr val="BBC1BB"/>
              </a:gs>
            </a:gsLst>
            <a:lin ang="5400000" scaled="1"/>
          </a:gradFill>
          <a:ln cap="flat">
            <a:solidFill>
              <a:srgbClr val="1C351F"/>
            </a:solidFill>
            <a:miter lim="800000"/>
            <a:headEnd/>
            <a:tailEnd/>
          </a:ln>
          <a:effectLst>
            <a:outerShdw blurRad="40000" dist="20000" dir="5400000" rotWithShape="0">
              <a:srgbClr val="000000">
                <a:alpha val="37999"/>
              </a:srgbClr>
            </a:outerShdw>
          </a:effectLst>
        </p:spPr>
        <p:txBody>
          <a:bodyPr/>
          <a:lstStyle/>
          <a:p>
            <a:pPr eaLnBrk="1" hangingPunct="1">
              <a:defRPr/>
            </a:pPr>
            <a:r>
              <a:rPr lang="en-US" altLang="en-US" sz="4000" smtClean="0">
                <a:solidFill>
                  <a:srgbClr val="000000"/>
                </a:solidFill>
                <a:latin typeface="Gill Sans" pitchFamily="-84" charset="0"/>
              </a:rPr>
              <a:t>“</a:t>
            </a:r>
            <a:r>
              <a:rPr lang="en-US" sz="4000" smtClean="0">
                <a:solidFill>
                  <a:srgbClr val="000000"/>
                </a:solidFill>
                <a:latin typeface="Gill Sans" pitchFamily="-84" charset="0"/>
              </a:rPr>
              <a:t>Reducing Antipsychotics In Massachusetts Nursing Homes Using the OASIS Curriculum</a:t>
            </a:r>
            <a:r>
              <a:rPr lang="en-US" altLang="en-US" sz="4000" smtClean="0">
                <a:solidFill>
                  <a:srgbClr val="000000"/>
                </a:solidFill>
                <a:latin typeface="Gill Sans" pitchFamily="-84" charset="0"/>
              </a:rPr>
              <a:t>”</a:t>
            </a:r>
            <a:endParaRPr lang="en-US" sz="4000" smtClean="0">
              <a:solidFill>
                <a:srgbClr val="000000"/>
              </a:solidFill>
              <a:latin typeface="Gill Sans" pitchFamily="-84" charset="0"/>
              <a:ea typeface="ヒラギノ角ゴ ProN W6" pitchFamily="-84" charset="-128"/>
            </a:endParaRPr>
          </a:p>
        </p:txBody>
      </p:sp>
      <p:sp>
        <p:nvSpPr>
          <p:cNvPr id="2058" name="Rectangle 10"/>
          <p:cNvSpPr>
            <a:spLocks noGrp="1" noChangeArrowheads="1"/>
          </p:cNvSpPr>
          <p:nvPr>
            <p:ph type="body" idx="1"/>
          </p:nvPr>
        </p:nvSpPr>
        <p:spPr>
          <a:xfrm>
            <a:off x="1447800" y="4724400"/>
            <a:ext cx="6400800" cy="2311400"/>
          </a:xfrm>
        </p:spPr>
        <p:txBody>
          <a:bodyPr/>
          <a:lstStyle/>
          <a:p>
            <a:pPr marL="0" indent="0" eaLnBrk="1" hangingPunct="1">
              <a:defRPr/>
            </a:pPr>
            <a:r>
              <a:rPr lang="en-US" sz="1400" b="1" dirty="0" smtClean="0">
                <a:solidFill>
                  <a:srgbClr val="343434"/>
                </a:solidFill>
                <a:sym typeface="Lucida Grande" charset="0"/>
              </a:rPr>
              <a:t>Laurie Herndon, MSN, GNP-BC</a:t>
            </a:r>
            <a:endParaRPr lang="en-US" sz="1400" b="1" dirty="0" smtClean="0">
              <a:solidFill>
                <a:srgbClr val="343434"/>
              </a:solidFill>
              <a:ea typeface="ヒラギノ角ゴ ProN W6" charset="0"/>
              <a:cs typeface="ヒラギノ角ゴ ProN W6" charset="0"/>
              <a:sym typeface="Lucida Grande" charset="0"/>
            </a:endParaRPr>
          </a:p>
          <a:p>
            <a:pPr marL="0" indent="0" eaLnBrk="1" hangingPunct="1">
              <a:defRPr/>
            </a:pPr>
            <a:r>
              <a:rPr lang="en-US" sz="1400" dirty="0" smtClean="0">
                <a:solidFill>
                  <a:srgbClr val="343434"/>
                </a:solidFill>
                <a:sym typeface="Lucida Grande" charset="0"/>
              </a:rPr>
              <a:t>Director of Clinical Quality</a:t>
            </a:r>
          </a:p>
          <a:p>
            <a:pPr marL="0" indent="0" eaLnBrk="1" hangingPunct="1">
              <a:defRPr/>
            </a:pPr>
            <a:r>
              <a:rPr lang="en-US" sz="1400" dirty="0" smtClean="0">
                <a:solidFill>
                  <a:srgbClr val="343434"/>
                </a:solidFill>
                <a:sym typeface="Lucida Grande" charset="0"/>
              </a:rPr>
              <a:t>Massachusetts Senior Care Foundation</a:t>
            </a:r>
          </a:p>
          <a:p>
            <a:pPr marL="0" indent="0" eaLnBrk="1" hangingPunct="1">
              <a:defRPr/>
            </a:pPr>
            <a:r>
              <a:rPr lang="en-US" sz="1400" u="sng" dirty="0" smtClean="0">
                <a:solidFill>
                  <a:srgbClr val="009999"/>
                </a:solidFill>
                <a:sym typeface="Lucida Grande" charset="0"/>
                <a:hlinkClick r:id="rId4"/>
              </a:rPr>
              <a:t>lherndon@maseniorcare.org</a:t>
            </a:r>
            <a:endParaRPr lang="en-US" sz="1400" u="sng" dirty="0" smtClean="0">
              <a:solidFill>
                <a:srgbClr val="009999"/>
              </a:solidFill>
              <a:sym typeface="Lucida Grande" charset="0"/>
            </a:endParaRPr>
          </a:p>
        </p:txBody>
      </p:sp>
      <p:pic>
        <p:nvPicPr>
          <p:cNvPr id="2059" name="Picture 1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p:cNvSpPr>
          <p:nvPr/>
        </p:nvSpPr>
        <p:spPr bwMode="auto">
          <a:xfrm>
            <a:off x="8447088" y="6442075"/>
            <a:ext cx="25241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3</a:t>
            </a:r>
          </a:p>
        </p:txBody>
      </p:sp>
      <p:sp>
        <p:nvSpPr>
          <p:cNvPr id="3075"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3076"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3077"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3078"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3079"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3080"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4104" name="Rectangle 8"/>
          <p:cNvSpPr>
            <a:spLocks noGrp="1" noChangeArrowheads="1"/>
          </p:cNvSpPr>
          <p:nvPr>
            <p:ph type="title"/>
          </p:nvPr>
        </p:nvSpPr>
        <p:spPr>
          <a:xfrm>
            <a:off x="1524000" y="685800"/>
            <a:ext cx="6070600" cy="1854200"/>
          </a:xfrm>
        </p:spPr>
        <p:txBody>
          <a:bodyPr lIns="50800" tIns="50800" rIns="50800" bIns="50800"/>
          <a:lstStyle/>
          <a:p>
            <a:pPr eaLnBrk="1" hangingPunct="1">
              <a:defRPr/>
            </a:pPr>
            <a:r>
              <a:rPr lang="en-US" sz="5800" dirty="0" smtClean="0">
                <a:latin typeface="Gill Sans" charset="0"/>
                <a:cs typeface="Gill Sans" charset="0"/>
                <a:sym typeface="Gill Sans" charset="0"/>
              </a:rPr>
              <a:t>What is OASIS?</a:t>
            </a:r>
            <a:r>
              <a:rPr lang="en-US" sz="5800" dirty="0" smtClean="0">
                <a:latin typeface="Gill Sans" charset="0"/>
                <a:sym typeface="Gill Sans" charset="0"/>
              </a:rPr>
              <a:t/>
            </a:r>
            <a:br>
              <a:rPr lang="en-US" sz="5800" dirty="0" smtClean="0">
                <a:latin typeface="Gill Sans" charset="0"/>
                <a:sym typeface="Gill Sans" charset="0"/>
              </a:rPr>
            </a:br>
            <a:endParaRPr lang="en-US" sz="3600" dirty="0" smtClean="0">
              <a:latin typeface="Gill Sans" charset="0"/>
              <a:sym typeface="Gill Sans" charset="0"/>
            </a:endParaRPr>
          </a:p>
        </p:txBody>
      </p:sp>
      <p:sp>
        <p:nvSpPr>
          <p:cNvPr id="4105" name="Rectangle 9"/>
          <p:cNvSpPr>
            <a:spLocks noGrp="1" noChangeArrowheads="1"/>
          </p:cNvSpPr>
          <p:nvPr>
            <p:ph type="body" idx="1"/>
          </p:nvPr>
        </p:nvSpPr>
        <p:spPr>
          <a:xfrm>
            <a:off x="609600" y="2286000"/>
            <a:ext cx="3784600" cy="3352800"/>
          </a:xfrm>
        </p:spPr>
        <p:txBody>
          <a:bodyPr lIns="50800" tIns="50800" rIns="50800" bIns="50800" anchor="ctr"/>
          <a:lstStyle/>
          <a:p>
            <a:pPr marL="787400" indent="-571500" algn="l" eaLnBrk="1" hangingPunct="1">
              <a:spcBef>
                <a:spcPct val="0"/>
              </a:spcBef>
              <a:buClr>
                <a:srgbClr val="000000"/>
              </a:buClr>
              <a:buSzPct val="171000"/>
              <a:buFontTx/>
              <a:buChar char="•"/>
              <a:defRPr/>
            </a:pPr>
            <a:r>
              <a:rPr lang="en-US" sz="2400" dirty="0" smtClean="0">
                <a:solidFill>
                  <a:schemeClr val="tx1"/>
                </a:solidFill>
                <a:latin typeface="Gill Sans" charset="0"/>
                <a:cs typeface="Gill Sans" charset="0"/>
                <a:sym typeface="Gill Sans" charset="0"/>
              </a:rPr>
              <a:t>Training Curriculum</a:t>
            </a:r>
            <a:endParaRPr lang="en-US" sz="2400" dirty="0" smtClean="0">
              <a:solidFill>
                <a:schemeClr val="tx1"/>
              </a:solidFill>
              <a:latin typeface="Gill Sans" charset="0"/>
              <a:sym typeface="Gill Sans" charset="0"/>
            </a:endParaRPr>
          </a:p>
          <a:p>
            <a:pPr marL="787400" indent="-571500" algn="l" eaLnBrk="1" hangingPunct="1">
              <a:spcBef>
                <a:spcPts val="1700"/>
              </a:spcBef>
              <a:buClr>
                <a:srgbClr val="000000"/>
              </a:buClr>
              <a:buSzPct val="171000"/>
              <a:buFontTx/>
              <a:buChar char="•"/>
              <a:defRPr/>
            </a:pPr>
            <a:r>
              <a:rPr lang="en-US" sz="2400" dirty="0" err="1" smtClean="0">
                <a:solidFill>
                  <a:schemeClr val="tx1"/>
                </a:solidFill>
                <a:latin typeface="Gill Sans" charset="0"/>
                <a:cs typeface="Gill Sans" charset="0"/>
                <a:sym typeface="Gill Sans" charset="0"/>
              </a:rPr>
              <a:t>Nonpharmacological</a:t>
            </a:r>
            <a:r>
              <a:rPr lang="en-US" sz="2400" dirty="0" smtClean="0">
                <a:solidFill>
                  <a:schemeClr val="tx1"/>
                </a:solidFill>
                <a:latin typeface="Gill Sans" charset="0"/>
                <a:cs typeface="Gill Sans" charset="0"/>
                <a:sym typeface="Gill Sans" charset="0"/>
              </a:rPr>
              <a:t> Approach</a:t>
            </a:r>
            <a:endParaRPr lang="en-US" sz="2400" dirty="0" smtClean="0">
              <a:solidFill>
                <a:schemeClr val="tx1"/>
              </a:solidFill>
              <a:latin typeface="Gill Sans" charset="0"/>
              <a:sym typeface="Gill Sans" charset="0"/>
            </a:endParaRPr>
          </a:p>
          <a:p>
            <a:pPr marL="787400" indent="-571500" algn="l" eaLnBrk="1" hangingPunct="1">
              <a:spcBef>
                <a:spcPts val="1700"/>
              </a:spcBef>
              <a:buClr>
                <a:srgbClr val="000000"/>
              </a:buClr>
              <a:buSzPct val="171000"/>
              <a:buFontTx/>
              <a:buChar char="•"/>
              <a:defRPr/>
            </a:pPr>
            <a:r>
              <a:rPr lang="en-US" sz="2400" dirty="0" smtClean="0">
                <a:solidFill>
                  <a:schemeClr val="tx1"/>
                </a:solidFill>
                <a:latin typeface="Gill Sans" charset="0"/>
                <a:cs typeface="Gill Sans" charset="0"/>
                <a:sym typeface="Gill Sans" charset="0"/>
              </a:rPr>
              <a:t>Culture Change</a:t>
            </a:r>
            <a:endParaRPr lang="en-US" sz="2400" dirty="0" smtClean="0">
              <a:solidFill>
                <a:schemeClr val="tx1"/>
              </a:solidFill>
              <a:latin typeface="Gill Sans" charset="0"/>
              <a:sym typeface="Gill Sans" charset="0"/>
            </a:endParaRPr>
          </a:p>
          <a:p>
            <a:pPr marL="787400" indent="-571500" algn="l" eaLnBrk="1" hangingPunct="1">
              <a:spcBef>
                <a:spcPts val="1700"/>
              </a:spcBef>
              <a:buClr>
                <a:srgbClr val="000000"/>
              </a:buClr>
              <a:buSzPct val="171000"/>
              <a:buFontTx/>
              <a:buChar char="•"/>
              <a:defRPr/>
            </a:pPr>
            <a:r>
              <a:rPr lang="en-US" sz="2400" dirty="0" smtClean="0">
                <a:solidFill>
                  <a:schemeClr val="tx1"/>
                </a:solidFill>
                <a:latin typeface="Gill Sans" charset="0"/>
                <a:cs typeface="Gill Sans" charset="0"/>
                <a:sym typeface="Gill Sans" charset="0"/>
              </a:rPr>
              <a:t>Resident Centered Care</a:t>
            </a:r>
            <a:endParaRPr lang="en-US" sz="2400" dirty="0" smtClean="0">
              <a:solidFill>
                <a:schemeClr val="tx1"/>
              </a:solidFill>
              <a:latin typeface="Gill Sans" charset="0"/>
              <a:sym typeface="Gill Sans" charset="0"/>
            </a:endParaRPr>
          </a:p>
        </p:txBody>
      </p:sp>
      <p:pic>
        <p:nvPicPr>
          <p:cNvPr id="3083" name="Picture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pic>
        <p:nvPicPr>
          <p:cNvPr id="3084" name="Picture 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2514600"/>
            <a:ext cx="1295400"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85" name="Rectangle 13"/>
          <p:cNvSpPr>
            <a:spLocks/>
          </p:cNvSpPr>
          <p:nvPr/>
        </p:nvSpPr>
        <p:spPr bwMode="auto">
          <a:xfrm>
            <a:off x="4419600" y="4648200"/>
            <a:ext cx="41529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r>
              <a:rPr lang="en-US" sz="1800" smtClean="0">
                <a:solidFill>
                  <a:srgbClr val="000000"/>
                </a:solidFill>
                <a:latin typeface="Lucida Grande" pitchFamily="-84" charset="0"/>
                <a:ea typeface="MS PGothic" pitchFamily="34" charset="-128"/>
                <a:sym typeface="Lucida Grande" pitchFamily="-84" charset="0"/>
              </a:rPr>
              <a:t>Dr.Susan Wehry</a:t>
            </a:r>
          </a:p>
          <a:p>
            <a:pPr algn="ctr"/>
            <a:r>
              <a:rPr lang="en-US" sz="1400" smtClean="0">
                <a:solidFill>
                  <a:srgbClr val="000000"/>
                </a:solidFill>
                <a:latin typeface="Lucida Grande" pitchFamily="-84" charset="0"/>
                <a:ea typeface="MS PGothic" pitchFamily="34" charset="-128"/>
                <a:sym typeface="Lucida Grande" pitchFamily="-84" charset="0"/>
              </a:rPr>
              <a:t>Commissioner, Department of Disbabilities, Aging and Independent Living</a:t>
            </a:r>
          </a:p>
          <a:p>
            <a:pPr algn="ctr"/>
            <a:r>
              <a:rPr lang="en-US" sz="1400" smtClean="0">
                <a:solidFill>
                  <a:srgbClr val="000000"/>
                </a:solidFill>
                <a:latin typeface="Lucida Grande" pitchFamily="-84" charset="0"/>
                <a:ea typeface="MS PGothic" pitchFamily="34" charset="-128"/>
                <a:sym typeface="Lucida Grande" pitchFamily="-84" charset="0"/>
              </a:rPr>
              <a:t>Vermont Agency of Human Services</a:t>
            </a:r>
          </a:p>
          <a:p>
            <a:pPr algn="ctr"/>
            <a:r>
              <a:rPr lang="en-US" sz="1400" smtClean="0">
                <a:solidFill>
                  <a:srgbClr val="000000"/>
                </a:solidFill>
                <a:latin typeface="Lucida Grande" pitchFamily="-84" charset="0"/>
                <a:ea typeface="MS PGothic" pitchFamily="34" charset="-128"/>
                <a:sym typeface="Lucida Grande" pitchFamily="-84" charset="0"/>
              </a:rPr>
              <a:t>email:  </a:t>
            </a:r>
            <a:r>
              <a:rPr lang="en-US" sz="1400" u="sng" smtClean="0">
                <a:solidFill>
                  <a:srgbClr val="009999"/>
                </a:solidFill>
                <a:latin typeface="Lucida Grande" pitchFamily="-84" charset="0"/>
                <a:ea typeface="MS PGothic" pitchFamily="34" charset="-128"/>
                <a:sym typeface="Lucida Grande" pitchFamily="-84" charset="0"/>
                <a:hlinkClick r:id="rId5"/>
              </a:rPr>
              <a:t>swehrymd@mac.com</a:t>
            </a:r>
            <a:endParaRPr lang="en-US" sz="1400" u="sng" smtClean="0">
              <a:solidFill>
                <a:srgbClr val="009999"/>
              </a:solidFill>
              <a:latin typeface="Lucida Grande" pitchFamily="-84" charset="0"/>
              <a:ea typeface="MS PGothic" pitchFamily="34" charset="-128"/>
              <a:sym typeface="Lucida Grande" pitchFamily="-84" charset="0"/>
            </a:endParaRPr>
          </a:p>
        </p:txBody>
      </p:sp>
      <p:pic>
        <p:nvPicPr>
          <p:cNvPr id="3086" name="Picture 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p:cNvSpPr>
          <p:nvPr/>
        </p:nvSpPr>
        <p:spPr bwMode="auto">
          <a:xfrm>
            <a:off x="8350250" y="6442075"/>
            <a:ext cx="3492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10</a:t>
            </a:r>
          </a:p>
        </p:txBody>
      </p:sp>
      <p:sp>
        <p:nvSpPr>
          <p:cNvPr id="4099"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4100"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4101"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4102"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4103"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4104"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11272" name="Rectangle 8"/>
          <p:cNvSpPr>
            <a:spLocks noGrp="1" noChangeArrowheads="1"/>
          </p:cNvSpPr>
          <p:nvPr>
            <p:ph type="title"/>
          </p:nvPr>
        </p:nvSpPr>
        <p:spPr>
          <a:xfrm>
            <a:off x="1905000" y="0"/>
            <a:ext cx="5651500" cy="2743200"/>
          </a:xfrm>
        </p:spPr>
        <p:txBody>
          <a:bodyPr lIns="50800" tIns="50800" rIns="50800" bIns="50800"/>
          <a:lstStyle/>
          <a:p>
            <a:pPr eaLnBrk="1" hangingPunct="1">
              <a:defRPr/>
            </a:pPr>
            <a:r>
              <a:rPr lang="en-US" sz="5800" dirty="0" smtClean="0">
                <a:latin typeface="Gill Sans" charset="0"/>
                <a:cs typeface="Gill Sans" charset="0"/>
                <a:sym typeface="Gill Sans" charset="0"/>
              </a:rPr>
              <a:t>Why OASIS?</a:t>
            </a:r>
            <a:endParaRPr lang="en-US" sz="5800" dirty="0" smtClean="0">
              <a:latin typeface="Gill Sans" charset="0"/>
              <a:sym typeface="Gill Sans" charset="0"/>
            </a:endParaRPr>
          </a:p>
        </p:txBody>
      </p:sp>
      <p:pic>
        <p:nvPicPr>
          <p:cNvPr id="4106" name="Picture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pic>
        <p:nvPicPr>
          <p:cNvPr id="4107" name="Picture 11">
            <a:hlinkClick r:id="rId4"/>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2667000"/>
            <a:ext cx="3302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08" name="Rectangle 12"/>
          <p:cNvSpPr>
            <a:spLocks/>
          </p:cNvSpPr>
          <p:nvPr/>
        </p:nvSpPr>
        <p:spPr bwMode="auto">
          <a:xfrm>
            <a:off x="4648200" y="3200400"/>
            <a:ext cx="40894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p>
            <a:pPr marL="39688" algn="ctr"/>
            <a:r>
              <a:rPr lang="en-US" sz="1200" b="1" smtClean="0">
                <a:solidFill>
                  <a:srgbClr val="000000"/>
                </a:solidFill>
                <a:latin typeface="Lucida Grande" pitchFamily="-84" charset="0"/>
                <a:ea typeface="MS PGothic" pitchFamily="34" charset="-128"/>
                <a:sym typeface="Lucida Grande" pitchFamily="-84" charset="0"/>
              </a:rPr>
              <a:t>Nursing home drug use puts many at risk</a:t>
            </a:r>
          </a:p>
          <a:p>
            <a:pPr marL="39688" algn="ctr"/>
            <a:r>
              <a:rPr lang="en-US" sz="1200" b="1" smtClean="0">
                <a:solidFill>
                  <a:srgbClr val="000000"/>
                </a:solidFill>
                <a:latin typeface="Lucida Grande" pitchFamily="-84" charset="0"/>
                <a:ea typeface="MS PGothic" pitchFamily="34" charset="-128"/>
                <a:sym typeface="Lucida Grande" pitchFamily="-84" charset="0"/>
              </a:rPr>
              <a:t>Antipsychotics given to some with dementia</a:t>
            </a:r>
          </a:p>
          <a:p>
            <a:pPr marL="39688" algn="ctr"/>
            <a:r>
              <a:rPr lang="en-US" sz="1100" smtClean="0">
                <a:solidFill>
                  <a:srgbClr val="000000"/>
                </a:solidFill>
                <a:latin typeface="Lucida Grande" pitchFamily="-84" charset="0"/>
                <a:ea typeface="MS PGothic" pitchFamily="34" charset="-128"/>
                <a:sym typeface="Lucida Grande" pitchFamily="-84" charset="0"/>
              </a:rPr>
              <a:t>By </a:t>
            </a:r>
            <a:r>
              <a:rPr lang="en-US" sz="1100" u="sng" smtClean="0">
                <a:solidFill>
                  <a:srgbClr val="009999"/>
                </a:solidFill>
                <a:latin typeface="Lucida Grande" pitchFamily="-84" charset="0"/>
                <a:ea typeface="MS PGothic" pitchFamily="34" charset="-128"/>
                <a:sym typeface="Lucida Grande" pitchFamily="-84" charset="0"/>
                <a:hlinkClick r:id="rId6"/>
              </a:rPr>
              <a:t>Kay Lazar</a:t>
            </a:r>
            <a:r>
              <a:rPr lang="en-US" sz="1100" smtClean="0">
                <a:solidFill>
                  <a:srgbClr val="000000"/>
                </a:solidFill>
                <a:latin typeface="Lucida Grande" pitchFamily="-84" charset="0"/>
                <a:ea typeface="MS PGothic" pitchFamily="34" charset="-128"/>
                <a:sym typeface="Lucida Grande" pitchFamily="-84" charset="0"/>
              </a:rPr>
              <a:t> </a:t>
            </a:r>
          </a:p>
          <a:p>
            <a:pPr marL="39688" algn="ctr"/>
            <a:r>
              <a:rPr lang="en-US" sz="1100" smtClean="0">
                <a:solidFill>
                  <a:srgbClr val="000000"/>
                </a:solidFill>
                <a:latin typeface="Lucida Grande" pitchFamily="-84" charset="0"/>
                <a:ea typeface="MS PGothic" pitchFamily="34" charset="-128"/>
                <a:sym typeface="Lucida Grande" pitchFamily="-84" charset="0"/>
              </a:rPr>
              <a:t>Globe Staff / March 8, 2010 </a:t>
            </a:r>
          </a:p>
        </p:txBody>
      </p:sp>
      <p:pic>
        <p:nvPicPr>
          <p:cNvPr id="4109" name="Picture 1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110" name="Picture 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2667000"/>
            <a:ext cx="29718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267200"/>
            <a:ext cx="4256088"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p:cNvSpPr>
          <p:nvPr/>
        </p:nvSpPr>
        <p:spPr bwMode="auto">
          <a:xfrm>
            <a:off x="8350250" y="6442075"/>
            <a:ext cx="3492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15</a:t>
            </a:r>
          </a:p>
        </p:txBody>
      </p:sp>
      <p:sp>
        <p:nvSpPr>
          <p:cNvPr id="5123"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5124"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5125"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5126"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5127"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512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16392" name="Rectangle 8"/>
          <p:cNvSpPr>
            <a:spLocks noGrp="1" noChangeArrowheads="1"/>
          </p:cNvSpPr>
          <p:nvPr>
            <p:ph type="title"/>
          </p:nvPr>
        </p:nvSpPr>
        <p:spPr>
          <a:xfrm>
            <a:off x="1752600" y="-12700"/>
            <a:ext cx="5651500" cy="2971800"/>
          </a:xfrm>
        </p:spPr>
        <p:txBody>
          <a:bodyPr lIns="50800" tIns="50800" rIns="50800" bIns="50800"/>
          <a:lstStyle/>
          <a:p>
            <a:pPr eaLnBrk="1" hangingPunct="1">
              <a:defRPr/>
            </a:pPr>
            <a:r>
              <a:rPr lang="en-US" sz="5800" dirty="0" smtClean="0">
                <a:latin typeface="Gill Sans" charset="0"/>
                <a:cs typeface="Gill Sans" charset="0"/>
                <a:sym typeface="Gill Sans" charset="0"/>
              </a:rPr>
              <a:t>Why OASIS ?</a:t>
            </a:r>
            <a:endParaRPr lang="en-US" sz="5800" dirty="0" smtClean="0">
              <a:latin typeface="Gill Sans" charset="0"/>
              <a:sym typeface="Gill Sans" charset="0"/>
            </a:endParaRPr>
          </a:p>
        </p:txBody>
      </p:sp>
      <p:pic>
        <p:nvPicPr>
          <p:cNvPr id="5130" name="Picture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pic>
        <p:nvPicPr>
          <p:cNvPr id="5131" name="Picture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38" y="2451100"/>
            <a:ext cx="3255962"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5132" name="Group 14"/>
          <p:cNvGrpSpPr>
            <a:grpSpLocks/>
          </p:cNvGrpSpPr>
          <p:nvPr/>
        </p:nvGrpSpPr>
        <p:grpSpPr bwMode="auto">
          <a:xfrm>
            <a:off x="687388" y="4171950"/>
            <a:ext cx="3101975" cy="1854200"/>
            <a:chOff x="0" y="0"/>
            <a:chExt cx="1953" cy="1168"/>
          </a:xfrm>
        </p:grpSpPr>
        <p:pic>
          <p:nvPicPr>
            <p:cNvPr id="5136" name="Picture 1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 y="200"/>
              <a:ext cx="1544"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5137" name="Picture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953" cy="1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pic>
        <p:nvPicPr>
          <p:cNvPr id="5133" name="Picture 1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89513" y="2743200"/>
            <a:ext cx="3582987"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134" name="AutoShape 16"/>
          <p:cNvSpPr>
            <a:spLocks/>
          </p:cNvSpPr>
          <p:nvPr/>
        </p:nvSpPr>
        <p:spPr bwMode="auto">
          <a:xfrm>
            <a:off x="3581400" y="3276600"/>
            <a:ext cx="1270000" cy="1270000"/>
          </a:xfrm>
          <a:prstGeom prst="rightArrow">
            <a:avLst>
              <a:gd name="adj1" fmla="val 32000"/>
              <a:gd name="adj2" fmla="val 44000"/>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5135" name="Picture 1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p:cNvSpPr>
          <p:nvPr/>
        </p:nvSpPr>
        <p:spPr bwMode="auto">
          <a:xfrm>
            <a:off x="8350250" y="6442075"/>
            <a:ext cx="3492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16</a:t>
            </a:r>
          </a:p>
        </p:txBody>
      </p:sp>
      <p:sp>
        <p:nvSpPr>
          <p:cNvPr id="6147"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6148"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6149"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6150"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6151"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6152"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17416" name="Rectangle 8"/>
          <p:cNvSpPr>
            <a:spLocks noGrp="1" noChangeArrowheads="1"/>
          </p:cNvSpPr>
          <p:nvPr>
            <p:ph type="title"/>
          </p:nvPr>
        </p:nvSpPr>
        <p:spPr>
          <a:xfrm>
            <a:off x="1752600" y="-152400"/>
            <a:ext cx="5651500" cy="3606800"/>
          </a:xfrm>
        </p:spPr>
        <p:txBody>
          <a:bodyPr lIns="50800" tIns="50800" rIns="50800" bIns="50800"/>
          <a:lstStyle/>
          <a:p>
            <a:pPr eaLnBrk="1" hangingPunct="1">
              <a:defRPr/>
            </a:pPr>
            <a:r>
              <a:rPr lang="en-US" sz="4800" smtClean="0">
                <a:latin typeface="Gill Sans" charset="0"/>
                <a:cs typeface="Gill Sans" charset="0"/>
                <a:sym typeface="Gill Sans" charset="0"/>
              </a:rPr>
              <a:t>OASIS As The Foundation</a:t>
            </a:r>
            <a:endParaRPr lang="en-US" sz="4800" smtClean="0">
              <a:latin typeface="Gill Sans" charset="0"/>
              <a:sym typeface="Gill Sans" charset="0"/>
            </a:endParaRPr>
          </a:p>
        </p:txBody>
      </p:sp>
      <p:pic>
        <p:nvPicPr>
          <p:cNvPr id="6154" name="Picture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sp>
        <p:nvSpPr>
          <p:cNvPr id="6155" name="Rectangle 11"/>
          <p:cNvSpPr>
            <a:spLocks/>
          </p:cNvSpPr>
          <p:nvPr/>
        </p:nvSpPr>
        <p:spPr bwMode="auto">
          <a:xfrm>
            <a:off x="1892300" y="5232400"/>
            <a:ext cx="5740400" cy="1016000"/>
          </a:xfrm>
          <a:prstGeom prst="rect">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6156" name="Rectangle 12"/>
          <p:cNvSpPr>
            <a:spLocks/>
          </p:cNvSpPr>
          <p:nvPr/>
        </p:nvSpPr>
        <p:spPr bwMode="auto">
          <a:xfrm>
            <a:off x="2565400" y="4254500"/>
            <a:ext cx="4330700" cy="762000"/>
          </a:xfrm>
          <a:prstGeom prst="rect">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6157" name="Rectangle 13"/>
          <p:cNvSpPr>
            <a:spLocks/>
          </p:cNvSpPr>
          <p:nvPr/>
        </p:nvSpPr>
        <p:spPr bwMode="auto">
          <a:xfrm>
            <a:off x="3022600" y="3365500"/>
            <a:ext cx="3416300" cy="647700"/>
          </a:xfrm>
          <a:prstGeom prst="rect">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7422" name="Rectangle 14"/>
          <p:cNvSpPr>
            <a:spLocks/>
          </p:cNvSpPr>
          <p:nvPr/>
        </p:nvSpPr>
        <p:spPr bwMode="auto">
          <a:xfrm>
            <a:off x="2324100" y="5232400"/>
            <a:ext cx="4826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marL="342900" algn="ctr"/>
            <a:r>
              <a:rPr lang="en-US" sz="1800" smtClean="0">
                <a:solidFill>
                  <a:srgbClr val="000000"/>
                </a:solidFill>
                <a:latin typeface="Lucida Grande" pitchFamily="-84" charset="0"/>
                <a:ea typeface="MS PGothic" pitchFamily="34" charset="-128"/>
                <a:sym typeface="Lucida Grande" pitchFamily="-84" charset="0"/>
              </a:rPr>
              <a:t>Meet Frontline Staff Need for Concrete Strategies To Use For Behavioral Symptoms</a:t>
            </a:r>
          </a:p>
        </p:txBody>
      </p:sp>
      <p:sp>
        <p:nvSpPr>
          <p:cNvPr id="17423" name="Rectangle 15"/>
          <p:cNvSpPr>
            <a:spLocks/>
          </p:cNvSpPr>
          <p:nvPr/>
        </p:nvSpPr>
        <p:spPr bwMode="auto">
          <a:xfrm>
            <a:off x="2714625" y="4343400"/>
            <a:ext cx="40513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r>
              <a:rPr lang="en-US" sz="1800" smtClean="0">
                <a:solidFill>
                  <a:srgbClr val="000000"/>
                </a:solidFill>
                <a:latin typeface="Lucida Grande" pitchFamily="-84" charset="0"/>
                <a:ea typeface="MS PGothic" pitchFamily="34" charset="-128"/>
                <a:sym typeface="Lucida Grande" pitchFamily="-84" charset="0"/>
              </a:rPr>
              <a:t>Critical Thinking About When Medications Are Appropriate</a:t>
            </a:r>
          </a:p>
        </p:txBody>
      </p:sp>
      <p:sp>
        <p:nvSpPr>
          <p:cNvPr id="17424" name="Rectangle 16"/>
          <p:cNvSpPr>
            <a:spLocks/>
          </p:cNvSpPr>
          <p:nvPr/>
        </p:nvSpPr>
        <p:spPr bwMode="auto">
          <a:xfrm>
            <a:off x="3124200" y="3429000"/>
            <a:ext cx="325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r>
              <a:rPr lang="en-US" sz="1800" smtClean="0">
                <a:solidFill>
                  <a:srgbClr val="000000"/>
                </a:solidFill>
                <a:latin typeface="Lucida Grande" pitchFamily="-84" charset="0"/>
                <a:ea typeface="MS PGothic" pitchFamily="34" charset="-128"/>
                <a:sym typeface="Lucida Grande" pitchFamily="-84" charset="0"/>
              </a:rPr>
              <a:t>Team Based Approach To Medication Reductions</a:t>
            </a:r>
          </a:p>
        </p:txBody>
      </p:sp>
      <p:pic>
        <p:nvPicPr>
          <p:cNvPr id="6161" name="Picture 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4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2" grpId="0" autoUpdateAnimBg="0"/>
      <p:bldP spid="17423" grpId="0" autoUpdateAnimBg="0"/>
      <p:bldP spid="1742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p:cNvSpPr>
          <p:nvPr/>
        </p:nvSpPr>
        <p:spPr bwMode="auto">
          <a:xfrm>
            <a:off x="8350250" y="6442075"/>
            <a:ext cx="3492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14</a:t>
            </a:r>
          </a:p>
        </p:txBody>
      </p:sp>
      <p:sp>
        <p:nvSpPr>
          <p:cNvPr id="7171"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7172"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7173"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7174"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7175"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7176"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15368" name="Rectangle 8"/>
          <p:cNvSpPr>
            <a:spLocks noGrp="1" noChangeArrowheads="1"/>
          </p:cNvSpPr>
          <p:nvPr>
            <p:ph type="title"/>
          </p:nvPr>
        </p:nvSpPr>
        <p:spPr>
          <a:xfrm>
            <a:off x="1752600" y="-152400"/>
            <a:ext cx="5651500" cy="2971800"/>
          </a:xfrm>
        </p:spPr>
        <p:txBody>
          <a:bodyPr lIns="50800" tIns="50800" rIns="50800" bIns="50800"/>
          <a:lstStyle/>
          <a:p>
            <a:pPr eaLnBrk="1" hangingPunct="1">
              <a:defRPr/>
            </a:pPr>
            <a:r>
              <a:rPr lang="en-US" sz="5800" dirty="0" smtClean="0">
                <a:latin typeface="Gill Sans" charset="0"/>
                <a:cs typeface="Gill Sans" charset="0"/>
                <a:sym typeface="Gill Sans" charset="0"/>
              </a:rPr>
              <a:t>Why OASIS?</a:t>
            </a:r>
            <a:endParaRPr lang="en-US" sz="5800" dirty="0" smtClean="0">
              <a:latin typeface="Gill Sans" charset="0"/>
              <a:sym typeface="Gill Sans" charset="0"/>
            </a:endParaRPr>
          </a:p>
        </p:txBody>
      </p:sp>
      <p:pic>
        <p:nvPicPr>
          <p:cNvPr id="7178" name="Picture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sp>
        <p:nvSpPr>
          <p:cNvPr id="15371" name="Rectangle 11"/>
          <p:cNvSpPr>
            <a:spLocks/>
          </p:cNvSpPr>
          <p:nvPr/>
        </p:nvSpPr>
        <p:spPr bwMode="auto">
          <a:xfrm>
            <a:off x="977900" y="2133600"/>
            <a:ext cx="75819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600"/>
              </a:spcBef>
            </a:pPr>
            <a:r>
              <a:rPr lang="ja-JP" altLang="en-US" sz="2000" smtClean="0">
                <a:solidFill>
                  <a:srgbClr val="000000"/>
                </a:solidFill>
                <a:ea typeface="MS PGothic" pitchFamily="34" charset="-128"/>
                <a:sym typeface="Lucida Grande" pitchFamily="-84" charset="0"/>
              </a:rPr>
              <a:t>“</a:t>
            </a:r>
            <a:r>
              <a:rPr lang="en-US" altLang="ja-JP" sz="2000" smtClean="0">
                <a:solidFill>
                  <a:srgbClr val="000000"/>
                </a:solidFill>
                <a:latin typeface="Lucida Grande" pitchFamily="-84" charset="0"/>
                <a:ea typeface="MS PGothic" pitchFamily="34" charset="-128"/>
                <a:sym typeface="Lucida Grande" pitchFamily="-84" charset="0"/>
              </a:rPr>
              <a:t>Work with me instead of against me</a:t>
            </a:r>
            <a:r>
              <a:rPr lang="ja-JP" altLang="en-US" sz="2000" smtClean="0">
                <a:solidFill>
                  <a:srgbClr val="000000"/>
                </a:solidFill>
                <a:ea typeface="MS PGothic" pitchFamily="34" charset="-128"/>
                <a:sym typeface="Lucida Grande" pitchFamily="-84" charset="0"/>
              </a:rPr>
              <a:t>”</a:t>
            </a:r>
            <a:endParaRPr lang="en-US" altLang="ja-JP" sz="2000" smtClean="0">
              <a:solidFill>
                <a:srgbClr val="000000"/>
              </a:solidFill>
              <a:latin typeface="Lucida Grande" pitchFamily="-84" charset="0"/>
              <a:ea typeface="MS PGothic" pitchFamily="34" charset="-128"/>
              <a:sym typeface="Lucida Grande" pitchFamily="-84" charset="0"/>
            </a:endParaRPr>
          </a:p>
          <a:p>
            <a:pPr algn="ctr">
              <a:spcBef>
                <a:spcPts val="600"/>
              </a:spcBef>
            </a:pPr>
            <a:r>
              <a:rPr lang="ja-JP" altLang="en-US" sz="2000" smtClean="0">
                <a:solidFill>
                  <a:srgbClr val="000000"/>
                </a:solidFill>
                <a:ea typeface="MS PGothic" pitchFamily="34" charset="-128"/>
                <a:sym typeface="Lucida Grande" pitchFamily="-84" charset="0"/>
              </a:rPr>
              <a:t>“</a:t>
            </a:r>
            <a:r>
              <a:rPr lang="en-US" altLang="ja-JP" sz="2000" smtClean="0">
                <a:solidFill>
                  <a:srgbClr val="000000"/>
                </a:solidFill>
                <a:latin typeface="Lucida Grande" pitchFamily="-84" charset="0"/>
                <a:ea typeface="MS PGothic" pitchFamily="34" charset="-128"/>
                <a:sym typeface="Lucida Grande" pitchFamily="-84" charset="0"/>
              </a:rPr>
              <a:t>It</a:t>
            </a:r>
            <a:r>
              <a:rPr lang="ja-JP" altLang="en-US" sz="2000" smtClean="0">
                <a:solidFill>
                  <a:srgbClr val="000000"/>
                </a:solidFill>
                <a:ea typeface="MS PGothic" pitchFamily="34" charset="-128"/>
                <a:sym typeface="Lucida Grande" pitchFamily="-84" charset="0"/>
              </a:rPr>
              <a:t>’</a:t>
            </a:r>
            <a:r>
              <a:rPr lang="en-US" altLang="ja-JP" sz="2000" smtClean="0">
                <a:solidFill>
                  <a:srgbClr val="000000"/>
                </a:solidFill>
                <a:latin typeface="Lucida Grande" pitchFamily="-84" charset="0"/>
                <a:ea typeface="MS PGothic" pitchFamily="34" charset="-128"/>
                <a:sym typeface="Lucida Grande" pitchFamily="-84" charset="0"/>
              </a:rPr>
              <a:t>s all about approach with me</a:t>
            </a:r>
            <a:r>
              <a:rPr lang="ja-JP" altLang="en-US" sz="2000" smtClean="0">
                <a:solidFill>
                  <a:srgbClr val="000000"/>
                </a:solidFill>
                <a:ea typeface="MS PGothic" pitchFamily="34" charset="-128"/>
                <a:sym typeface="Lucida Grande" pitchFamily="-84" charset="0"/>
              </a:rPr>
              <a:t>”</a:t>
            </a:r>
            <a:endParaRPr lang="en-US" altLang="ja-JP" sz="2000" smtClean="0">
              <a:solidFill>
                <a:srgbClr val="000000"/>
              </a:solidFill>
              <a:latin typeface="Lucida Grande" pitchFamily="-84" charset="0"/>
              <a:ea typeface="MS PGothic" pitchFamily="34" charset="-128"/>
              <a:sym typeface="Lucida Grande" pitchFamily="-84" charset="0"/>
            </a:endParaRPr>
          </a:p>
          <a:p>
            <a:pPr algn="ctr">
              <a:spcBef>
                <a:spcPts val="600"/>
              </a:spcBef>
            </a:pPr>
            <a:r>
              <a:rPr lang="ja-JP" altLang="en-US" sz="2000" smtClean="0">
                <a:solidFill>
                  <a:srgbClr val="000000"/>
                </a:solidFill>
                <a:ea typeface="MS PGothic" pitchFamily="34" charset="-128"/>
                <a:sym typeface="Lucida Grande" pitchFamily="-84" charset="0"/>
              </a:rPr>
              <a:t>“</a:t>
            </a:r>
            <a:r>
              <a:rPr lang="en-US" altLang="ja-JP" sz="2000" smtClean="0">
                <a:solidFill>
                  <a:srgbClr val="000000"/>
                </a:solidFill>
                <a:latin typeface="Lucida Grande" pitchFamily="-84" charset="0"/>
                <a:ea typeface="MS PGothic" pitchFamily="34" charset="-128"/>
                <a:sym typeface="Lucida Grande" pitchFamily="-84" charset="0"/>
              </a:rPr>
              <a:t>Each day is the best day…and the </a:t>
            </a:r>
            <a:r>
              <a:rPr lang="ja-JP" altLang="en-US" sz="2000" smtClean="0">
                <a:solidFill>
                  <a:srgbClr val="000000"/>
                </a:solidFill>
                <a:ea typeface="MS PGothic" pitchFamily="34" charset="-128"/>
                <a:sym typeface="Lucida Grande" pitchFamily="-84" charset="0"/>
              </a:rPr>
              <a:t>“</a:t>
            </a:r>
            <a:r>
              <a:rPr lang="en-US" altLang="ja-JP" sz="2000" smtClean="0">
                <a:solidFill>
                  <a:srgbClr val="000000"/>
                </a:solidFill>
                <a:latin typeface="Lucida Grande" pitchFamily="-84" charset="0"/>
                <a:ea typeface="MS PGothic" pitchFamily="34" charset="-128"/>
                <a:sym typeface="Lucida Grande" pitchFamily="-84" charset="0"/>
              </a:rPr>
              <a:t>best</a:t>
            </a:r>
            <a:r>
              <a:rPr lang="ja-JP" altLang="en-US" sz="2000" smtClean="0">
                <a:solidFill>
                  <a:srgbClr val="000000"/>
                </a:solidFill>
                <a:ea typeface="MS PGothic" pitchFamily="34" charset="-128"/>
                <a:sym typeface="Lucida Grande" pitchFamily="-84" charset="0"/>
              </a:rPr>
              <a:t>”</a:t>
            </a:r>
            <a:r>
              <a:rPr lang="en-US" altLang="ja-JP" sz="2000" smtClean="0">
                <a:solidFill>
                  <a:srgbClr val="000000"/>
                </a:solidFill>
                <a:latin typeface="Lucida Grande" pitchFamily="-84" charset="0"/>
                <a:ea typeface="MS PGothic" pitchFamily="34" charset="-128"/>
                <a:sym typeface="Lucida Grande" pitchFamily="-84" charset="0"/>
              </a:rPr>
              <a:t> is defined by </a:t>
            </a:r>
            <a:br>
              <a:rPr lang="en-US" altLang="ja-JP" sz="2000" smtClean="0">
                <a:solidFill>
                  <a:srgbClr val="000000"/>
                </a:solidFill>
                <a:latin typeface="Lucida Grande" pitchFamily="-84" charset="0"/>
                <a:ea typeface="MS PGothic" pitchFamily="34" charset="-128"/>
                <a:sym typeface="Lucida Grande" pitchFamily="-84" charset="0"/>
              </a:rPr>
            </a:br>
            <a:r>
              <a:rPr lang="en-US" altLang="ja-JP" sz="2000" smtClean="0">
                <a:solidFill>
                  <a:srgbClr val="000000"/>
                </a:solidFill>
                <a:latin typeface="Lucida Grande" pitchFamily="-84" charset="0"/>
                <a:ea typeface="MS PGothic" pitchFamily="34" charset="-128"/>
                <a:sym typeface="Lucida Grande" pitchFamily="-84" charset="0"/>
              </a:rPr>
              <a:t>each individual resident</a:t>
            </a:r>
            <a:r>
              <a:rPr lang="ja-JP" altLang="en-US" sz="2000" smtClean="0">
                <a:solidFill>
                  <a:srgbClr val="000000"/>
                </a:solidFill>
                <a:ea typeface="MS PGothic" pitchFamily="34" charset="-128"/>
                <a:sym typeface="Lucida Grande" pitchFamily="-84" charset="0"/>
              </a:rPr>
              <a:t>”</a:t>
            </a:r>
            <a:endParaRPr lang="en-US" altLang="ja-JP" sz="2000" smtClean="0">
              <a:solidFill>
                <a:srgbClr val="000000"/>
              </a:solidFill>
              <a:latin typeface="Lucida Grande" pitchFamily="-84" charset="0"/>
              <a:ea typeface="MS PGothic" pitchFamily="34" charset="-128"/>
              <a:sym typeface="Lucida Grande" pitchFamily="-84" charset="0"/>
            </a:endParaRPr>
          </a:p>
          <a:p>
            <a:pPr algn="ctr">
              <a:spcBef>
                <a:spcPts val="600"/>
              </a:spcBef>
            </a:pPr>
            <a:r>
              <a:rPr lang="ja-JP" altLang="en-US" sz="2000" smtClean="0">
                <a:solidFill>
                  <a:srgbClr val="000000"/>
                </a:solidFill>
                <a:ea typeface="MS PGothic" pitchFamily="34" charset="-128"/>
                <a:sym typeface="Lucida Grande" pitchFamily="-84" charset="0"/>
              </a:rPr>
              <a:t>“</a:t>
            </a:r>
            <a:r>
              <a:rPr lang="en-US" altLang="ja-JP" sz="2000" smtClean="0">
                <a:solidFill>
                  <a:srgbClr val="000000"/>
                </a:solidFill>
                <a:latin typeface="Lucida Grande" pitchFamily="-84" charset="0"/>
                <a:ea typeface="MS PGothic" pitchFamily="34" charset="-128"/>
                <a:sym typeface="Lucida Grande" pitchFamily="-84" charset="0"/>
              </a:rPr>
              <a:t>No problem is too established or too ingrained to overcome</a:t>
            </a:r>
            <a:r>
              <a:rPr lang="ja-JP" altLang="en-US" sz="2000" smtClean="0">
                <a:solidFill>
                  <a:srgbClr val="000000"/>
                </a:solidFill>
                <a:ea typeface="MS PGothic" pitchFamily="34" charset="-128"/>
                <a:sym typeface="Lucida Grande" pitchFamily="-84" charset="0"/>
              </a:rPr>
              <a:t>”</a:t>
            </a:r>
            <a:endParaRPr lang="en-US" altLang="ja-JP" sz="2000" smtClean="0">
              <a:solidFill>
                <a:srgbClr val="000000"/>
              </a:solidFill>
              <a:latin typeface="Lucida Grande" pitchFamily="-84" charset="0"/>
              <a:ea typeface="MS PGothic" pitchFamily="34" charset="-128"/>
              <a:sym typeface="Lucida Grande" pitchFamily="-84" charset="0"/>
            </a:endParaRPr>
          </a:p>
          <a:p>
            <a:pPr algn="ctr">
              <a:spcBef>
                <a:spcPts val="600"/>
              </a:spcBef>
            </a:pPr>
            <a:r>
              <a:rPr lang="ja-JP" altLang="en-US" sz="2000" smtClean="0">
                <a:solidFill>
                  <a:srgbClr val="000000"/>
                </a:solidFill>
                <a:ea typeface="MS PGothic" pitchFamily="34" charset="-128"/>
                <a:sym typeface="Lucida Grande" pitchFamily="-84" charset="0"/>
              </a:rPr>
              <a:t>“</a:t>
            </a:r>
            <a:r>
              <a:rPr lang="en-US" altLang="ja-JP" sz="2000" smtClean="0">
                <a:solidFill>
                  <a:srgbClr val="000000"/>
                </a:solidFill>
                <a:latin typeface="Lucida Grande" pitchFamily="-84" charset="0"/>
                <a:ea typeface="MS PGothic" pitchFamily="34" charset="-128"/>
                <a:sym typeface="Lucida Grande" pitchFamily="-84" charset="0"/>
              </a:rPr>
              <a:t>Everybody has the right to have a bad day/bad week</a:t>
            </a:r>
            <a:r>
              <a:rPr lang="ja-JP" altLang="en-US" sz="2000" smtClean="0">
                <a:solidFill>
                  <a:srgbClr val="000000"/>
                </a:solidFill>
                <a:ea typeface="MS PGothic" pitchFamily="34" charset="-128"/>
                <a:sym typeface="Lucida Grande" pitchFamily="-84" charset="0"/>
              </a:rPr>
              <a:t>”</a:t>
            </a:r>
            <a:endParaRPr lang="en-US" sz="2000" smtClean="0">
              <a:solidFill>
                <a:srgbClr val="000000"/>
              </a:solidFill>
              <a:latin typeface="Lucida Grande" pitchFamily="-84" charset="0"/>
              <a:ea typeface="MS PGothic" pitchFamily="34" charset="-128"/>
              <a:sym typeface="Lucida Grande" pitchFamily="-84" charset="0"/>
            </a:endParaRPr>
          </a:p>
        </p:txBody>
      </p:sp>
      <p:pic>
        <p:nvPicPr>
          <p:cNvPr id="7180" name="Picture 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7850" y="4625975"/>
            <a:ext cx="29337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1" name="Picture 1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371"/>
                                        </p:tgtEl>
                                        <p:attrNameLst>
                                          <p:attrName>style.visibility</p:attrName>
                                        </p:attrNameLst>
                                      </p:cBhvr>
                                      <p:to>
                                        <p:strVal val="visible"/>
                                      </p:to>
                                    </p:set>
                                    <p:anim calcmode="lin" valueType="num">
                                      <p:cBhvr>
                                        <p:cTn id="7" dur="500" fill="hold"/>
                                        <p:tgtEl>
                                          <p:spTgt spid="15371"/>
                                        </p:tgtEl>
                                        <p:attrNameLst>
                                          <p:attrName>ppt_w</p:attrName>
                                        </p:attrNameLst>
                                      </p:cBhvr>
                                      <p:tavLst>
                                        <p:tav tm="0">
                                          <p:val>
                                            <p:fltVal val="0"/>
                                          </p:val>
                                        </p:tav>
                                        <p:tav tm="100000">
                                          <p:val>
                                            <p:strVal val="#ppt_w"/>
                                          </p:val>
                                        </p:tav>
                                      </p:tavLst>
                                    </p:anim>
                                    <p:anim calcmode="lin" valueType="num">
                                      <p:cBhvr>
                                        <p:cTn id="8" dur="500" fill="hold"/>
                                        <p:tgtEl>
                                          <p:spTgt spid="153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p:cNvSpPr>
          <p:nvPr/>
        </p:nvSpPr>
        <p:spPr bwMode="auto">
          <a:xfrm>
            <a:off x="8447088" y="6442075"/>
            <a:ext cx="25241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9</a:t>
            </a:r>
          </a:p>
        </p:txBody>
      </p:sp>
      <p:sp>
        <p:nvSpPr>
          <p:cNvPr id="8195"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8196"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8197"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8198"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8199"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8200"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8201" name="Picture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sp>
        <p:nvSpPr>
          <p:cNvPr id="8202" name="Rectangle 10"/>
          <p:cNvSpPr>
            <a:spLocks/>
          </p:cNvSpPr>
          <p:nvPr/>
        </p:nvSpPr>
        <p:spPr bwMode="auto">
          <a:xfrm>
            <a:off x="1739900" y="939800"/>
            <a:ext cx="56642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a:r>
              <a:rPr lang="en-US" sz="3200" smtClean="0">
                <a:solidFill>
                  <a:srgbClr val="000000"/>
                </a:solidFill>
                <a:latin typeface="Gill Sans" pitchFamily="-84" charset="0"/>
                <a:ea typeface="MS PGothic" pitchFamily="34" charset="-128"/>
                <a:sym typeface="Gill Sans" pitchFamily="-84" charset="0"/>
              </a:rPr>
              <a:t>OASIS: The Participating Facilities</a:t>
            </a:r>
          </a:p>
        </p:txBody>
      </p:sp>
      <p:graphicFrame>
        <p:nvGraphicFramePr>
          <p:cNvPr id="10251" name="Group 11"/>
          <p:cNvGraphicFramePr>
            <a:graphicFrameLocks noGrp="1"/>
          </p:cNvGraphicFramePr>
          <p:nvPr/>
        </p:nvGraphicFramePr>
        <p:xfrm>
          <a:off x="1524000" y="2133600"/>
          <a:ext cx="6629400" cy="4081464"/>
        </p:xfrm>
        <a:graphic>
          <a:graphicData uri="http://schemas.openxmlformats.org/drawingml/2006/table">
            <a:tbl>
              <a:tblPr/>
              <a:tblGrid>
                <a:gridCol w="3339253"/>
                <a:gridCol w="3290147"/>
              </a:tblGrid>
              <a:tr h="931881">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914400" algn="l"/>
                          <a:tab pos="914400" algn="l"/>
                        </a:tabLst>
                      </a:pPr>
                      <a:r>
                        <a:rPr kumimoji="0" lang="en-US" sz="1800" b="1" i="0" u="none" strike="noStrike" cap="none" normalizeH="0" baseline="0" dirty="0">
                          <a:ln>
                            <a:noFill/>
                          </a:ln>
                          <a:solidFill>
                            <a:srgbClr val="FFFFFF"/>
                          </a:solidFill>
                          <a:effectLst/>
                          <a:latin typeface="Lucida Grande" charset="0"/>
                          <a:ea typeface="ヒラギノ角ゴ ProN W3" charset="0"/>
                          <a:cs typeface="ヒラギノ角ゴ ProN W3" charset="0"/>
                          <a:sym typeface="Lucida Grande" charset="0"/>
                        </a:rPr>
                        <a:t>Pilot Facilities  </a:t>
                      </a:r>
                    </a:p>
                    <a:p>
                      <a:pPr marL="0" marR="0" lvl="0" indent="0" algn="ctr" defTabSz="914400" rtl="0" eaLnBrk="1" fontAlgn="base" latinLnBrk="0" hangingPunct="1">
                        <a:lnSpc>
                          <a:spcPct val="100000"/>
                        </a:lnSpc>
                        <a:spcBef>
                          <a:spcPct val="0"/>
                        </a:spcBef>
                        <a:spcAft>
                          <a:spcPct val="0"/>
                        </a:spcAft>
                        <a:buClrTx/>
                        <a:buSzTx/>
                        <a:buFontTx/>
                        <a:buNone/>
                        <a:tabLst>
                          <a:tab pos="914400" algn="l"/>
                          <a:tab pos="914400" algn="l"/>
                        </a:tabLst>
                      </a:pPr>
                      <a:r>
                        <a:rPr kumimoji="0" lang="en-US" sz="1800" b="1" i="0" u="none" strike="noStrike" cap="none" normalizeH="0" baseline="0" dirty="0">
                          <a:ln>
                            <a:noFill/>
                          </a:ln>
                          <a:solidFill>
                            <a:srgbClr val="FFFFFF"/>
                          </a:solidFill>
                          <a:effectLst/>
                          <a:latin typeface="Lucida Grande" charset="0"/>
                          <a:ea typeface="ヒラギノ角ゴ ProN W3" charset="0"/>
                          <a:cs typeface="ヒラギノ角ゴ ProN W3" charset="0"/>
                          <a:sym typeface="Lucida Grande" charset="0"/>
                        </a:rPr>
                        <a:t>n=11</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914400" algn="l"/>
                          <a:tab pos="914400" algn="l"/>
                          <a:tab pos="914400" algn="l"/>
                        </a:tabLst>
                      </a:pPr>
                      <a:r>
                        <a:rPr kumimoji="0" lang="en-US" sz="1800" b="1" i="0" u="none" strike="noStrike" cap="none" normalizeH="0" baseline="0" dirty="0">
                          <a:ln>
                            <a:noFill/>
                          </a:ln>
                          <a:solidFill>
                            <a:srgbClr val="FFFFFF"/>
                          </a:solidFill>
                          <a:effectLst/>
                          <a:latin typeface="Lucida Grande" charset="0"/>
                          <a:ea typeface="ヒラギノ角ゴ ProN W3" charset="0"/>
                          <a:cs typeface="ヒラギノ角ゴ ProN W3" charset="0"/>
                          <a:sym typeface="Lucida Grande" charset="0"/>
                        </a:rPr>
                        <a:t>Statewide Dissemination </a:t>
                      </a:r>
                    </a:p>
                    <a:p>
                      <a:pPr marL="0" marR="0" lvl="0" indent="0" algn="ctr" defTabSz="914400" rtl="0" eaLnBrk="1" fontAlgn="base" latinLnBrk="0" hangingPunct="1">
                        <a:lnSpc>
                          <a:spcPct val="100000"/>
                        </a:lnSpc>
                        <a:spcBef>
                          <a:spcPct val="0"/>
                        </a:spcBef>
                        <a:spcAft>
                          <a:spcPct val="0"/>
                        </a:spcAft>
                        <a:buClrTx/>
                        <a:buSzTx/>
                        <a:buFontTx/>
                        <a:buNone/>
                        <a:tabLst>
                          <a:tab pos="914400" algn="l"/>
                          <a:tab pos="914400" algn="l"/>
                          <a:tab pos="914400" algn="l"/>
                        </a:tabLst>
                      </a:pPr>
                      <a:r>
                        <a:rPr kumimoji="0" lang="en-US" sz="1800" b="1" i="0" u="none" strike="noStrike" cap="none" normalizeH="0" baseline="0" dirty="0">
                          <a:ln>
                            <a:noFill/>
                          </a:ln>
                          <a:solidFill>
                            <a:srgbClr val="FFFFFF"/>
                          </a:solidFill>
                          <a:effectLst/>
                          <a:latin typeface="Lucida Grande" charset="0"/>
                          <a:ea typeface="ヒラギノ角ゴ ProN W3" charset="0"/>
                          <a:cs typeface="ヒラギノ角ゴ ProN W3" charset="0"/>
                          <a:sym typeface="Lucida Grande" charset="0"/>
                        </a:rPr>
                        <a:t>n=100</a:t>
                      </a:r>
                    </a:p>
                    <a:p>
                      <a:pPr marL="0" marR="0" lvl="0" indent="0" algn="l" defTabSz="914400" rtl="0" eaLnBrk="1" fontAlgn="base" latinLnBrk="0" hangingPunct="1">
                        <a:lnSpc>
                          <a:spcPct val="100000"/>
                        </a:lnSpc>
                        <a:spcBef>
                          <a:spcPct val="0"/>
                        </a:spcBef>
                        <a:spcAft>
                          <a:spcPct val="0"/>
                        </a:spcAft>
                        <a:buClrTx/>
                        <a:buSzTx/>
                        <a:buFontTx/>
                        <a:buNone/>
                        <a:tabLst>
                          <a:tab pos="914400" algn="l"/>
                          <a:tab pos="914400" algn="l"/>
                          <a:tab pos="914400" algn="l"/>
                        </a:tabLst>
                      </a:pPr>
                      <a:r>
                        <a:rPr kumimoji="0" lang="en-US" sz="1800" b="1" i="0" u="none" strike="noStrike" cap="none" normalizeH="0" baseline="0" dirty="0">
                          <a:ln>
                            <a:noFill/>
                          </a:ln>
                          <a:solidFill>
                            <a:srgbClr val="FFFFFF"/>
                          </a:solidFill>
                          <a:effectLst/>
                          <a:latin typeface="Lucida Grande" charset="0"/>
                          <a:ea typeface="ヒラギノ角ゴ ProN W3" charset="0"/>
                          <a:cs typeface="ヒラギノ角ゴ ProN W3" charset="0"/>
                          <a:sym typeface="Lucida Grande" charset="0"/>
                        </a:rPr>
                        <a:t> </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r>
              <a:tr h="378897">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Commonwealth Corporation</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DPH Civil Monetary Penalties</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r>
              <a:tr h="435533">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August 2011-August 2012</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Sept 2012-Sept 2013</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r>
              <a:tr h="465619">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Curriculum Evaluation</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Statewide Dissemination</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r>
              <a:tr h="83524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 pos="914400" algn="l"/>
                        </a:tabLst>
                      </a:pPr>
                      <a:r>
                        <a:rPr kumimoji="0" lang="en-US" sz="1800" b="0" i="0" u="none" strike="noStrike" cap="none" normalizeH="0" baseline="0" dirty="0">
                          <a:ln>
                            <a:noFill/>
                          </a:ln>
                          <a:solidFill>
                            <a:schemeClr val="tx1"/>
                          </a:solidFill>
                          <a:effectLst/>
                          <a:latin typeface="Lucida Grande" charset="0"/>
                          <a:ea typeface="ヒラギノ角ゴ ProN W3" charset="0"/>
                          <a:cs typeface="ヒラギノ角ゴ ProN W3" charset="0"/>
                          <a:sym typeface="Lucida Grande" charset="0"/>
                        </a:rPr>
                        <a:t>Application</a:t>
                      </a:r>
                    </a:p>
                    <a:p>
                      <a:pPr marL="0" marR="0" lvl="0" indent="0" algn="l" defTabSz="914400" rtl="0" eaLnBrk="1" fontAlgn="base" latinLnBrk="0" hangingPunct="1">
                        <a:lnSpc>
                          <a:spcPct val="100000"/>
                        </a:lnSpc>
                        <a:spcBef>
                          <a:spcPct val="0"/>
                        </a:spcBef>
                        <a:spcAft>
                          <a:spcPct val="0"/>
                        </a:spcAft>
                        <a:buClrTx/>
                        <a:buSzTx/>
                        <a:buFontTx/>
                        <a:buNone/>
                        <a:tabLst>
                          <a:tab pos="914400" algn="l"/>
                          <a:tab pos="914400" algn="l"/>
                        </a:tabLst>
                      </a:pPr>
                      <a:r>
                        <a:rPr kumimoji="0" lang="en-US" sz="1800" b="0" i="0" u="none" strike="noStrike" cap="none" normalizeH="0" baseline="0" dirty="0">
                          <a:ln>
                            <a:noFill/>
                          </a:ln>
                          <a:solidFill>
                            <a:schemeClr val="tx1"/>
                          </a:solidFill>
                          <a:effectLst/>
                          <a:latin typeface="Lucida Grande" charset="0"/>
                          <a:ea typeface="ヒラギノ角ゴ ProN W3" charset="0"/>
                          <a:cs typeface="ヒラギノ角ゴ ProN W3" charset="0"/>
                          <a:sym typeface="Lucida Grande" charset="0"/>
                        </a:rPr>
                        <a:t>Priority:  Culture Change</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Enrollment</a:t>
                      </a:r>
                    </a:p>
                    <a:p>
                      <a:pPr marL="0" marR="0" lvl="0" indent="0" algn="l" defTabSz="914400" rtl="0" eaLnBrk="1" fontAlgn="base" latinLnBrk="0" hangingPunct="1">
                        <a:lnSpc>
                          <a:spcPct val="100000"/>
                        </a:lnSpc>
                        <a:spcBef>
                          <a:spcPct val="0"/>
                        </a:spcBef>
                        <a:spcAft>
                          <a:spcPct val="0"/>
                        </a:spcAft>
                        <a:buClrTx/>
                        <a:buSzTx/>
                        <a:buFontTx/>
                        <a:buNone/>
                        <a:tabLst>
                          <a:tab pos="914400" algn="l"/>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Priority: High Rates</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r>
              <a:tr h="378897">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Internal Data Tracking</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Nursing Home Compare</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r>
              <a:tr h="655389">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dirty="0">
                          <a:ln>
                            <a:noFill/>
                          </a:ln>
                          <a:solidFill>
                            <a:schemeClr val="tx1"/>
                          </a:solidFill>
                          <a:effectLst/>
                          <a:latin typeface="Lucida Grande" charset="0"/>
                          <a:ea typeface="ヒラギノ角ゴ ProN W3" charset="0"/>
                          <a:cs typeface="ヒラギノ角ゴ ProN W3" charset="0"/>
                          <a:sym typeface="Lucida Grande" charset="0"/>
                        </a:rPr>
                        <a:t>All receive 1:1 technical </a:t>
                      </a:r>
                      <a:r>
                        <a:rPr kumimoji="0" lang="en-US" sz="1800" b="0" i="0" u="none" strike="noStrike" cap="none" normalizeH="0" baseline="0" dirty="0" err="1">
                          <a:ln>
                            <a:noFill/>
                          </a:ln>
                          <a:solidFill>
                            <a:schemeClr val="tx1"/>
                          </a:solidFill>
                          <a:effectLst/>
                          <a:latin typeface="Lucida Grande" charset="0"/>
                          <a:ea typeface="ヒラギノ角ゴ ProN W3" charset="0"/>
                          <a:cs typeface="ヒラギノ角ゴ ProN W3" charset="0"/>
                          <a:sym typeface="Lucida Grande" charset="0"/>
                        </a:rPr>
                        <a:t>support;regional</a:t>
                      </a:r>
                      <a:r>
                        <a:rPr kumimoji="0" lang="en-US" sz="1800" b="0" i="0" u="none" strike="noStrike" cap="none" normalizeH="0" baseline="0" dirty="0">
                          <a:ln>
                            <a:noFill/>
                          </a:ln>
                          <a:solidFill>
                            <a:schemeClr val="tx1"/>
                          </a:solidFill>
                          <a:effectLst/>
                          <a:latin typeface="Lucida Grande" charset="0"/>
                          <a:ea typeface="ヒラギノ角ゴ ProN W3" charset="0"/>
                          <a:cs typeface="ヒラギノ角ゴ ProN W3" charset="0"/>
                          <a:sym typeface="Lucida Grande" charset="0"/>
                        </a:rPr>
                        <a:t> meetings</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1800" b="0" i="0" u="none" strike="noStrike" cap="none" normalizeH="0" baseline="0" dirty="0">
                          <a:ln>
                            <a:noFill/>
                          </a:ln>
                          <a:solidFill>
                            <a:schemeClr val="tx1"/>
                          </a:solidFill>
                          <a:effectLst/>
                          <a:latin typeface="Lucida Grande" charset="0"/>
                          <a:ea typeface="ヒラギノ角ゴ ProN W3" charset="0"/>
                          <a:cs typeface="ヒラギノ角ゴ ProN W3" charset="0"/>
                          <a:sym typeface="Lucida Grande" charset="0"/>
                        </a:rPr>
                        <a:t>Targeted technical support; webinars; regional meetings</a:t>
                      </a:r>
                    </a:p>
                  </a:txBody>
                  <a:tcPr marL="50800" marR="50800" marT="50791" marB="5079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r>
            </a:tbl>
          </a:graphicData>
        </a:graphic>
      </p:graphicFrame>
      <p:pic>
        <p:nvPicPr>
          <p:cNvPr id="8229" name="Picture 6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p:cNvSpPr>
          <p:nvPr/>
        </p:nvSpPr>
        <p:spPr bwMode="auto">
          <a:xfrm>
            <a:off x="8350250" y="6442075"/>
            <a:ext cx="3492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17</a:t>
            </a:r>
          </a:p>
        </p:txBody>
      </p:sp>
      <p:sp>
        <p:nvSpPr>
          <p:cNvPr id="9219"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9220"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9221"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9222"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9223"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9224"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18440" name="Rectangle 8"/>
          <p:cNvSpPr>
            <a:spLocks noGrp="1" noChangeArrowheads="1"/>
          </p:cNvSpPr>
          <p:nvPr>
            <p:ph type="title"/>
          </p:nvPr>
        </p:nvSpPr>
        <p:spPr>
          <a:xfrm>
            <a:off x="1752600" y="-304800"/>
            <a:ext cx="5651500" cy="3606800"/>
          </a:xfrm>
        </p:spPr>
        <p:txBody>
          <a:bodyPr lIns="50800" tIns="50800" rIns="50800" bIns="50800"/>
          <a:lstStyle/>
          <a:p>
            <a:pPr eaLnBrk="1" hangingPunct="1">
              <a:defRPr/>
            </a:pPr>
            <a:r>
              <a:rPr lang="en-US" sz="4800" dirty="0" smtClean="0">
                <a:latin typeface="Gill Sans" charset="0"/>
                <a:cs typeface="Gill Sans" charset="0"/>
                <a:sym typeface="Gill Sans" charset="0"/>
              </a:rPr>
              <a:t>Lessons Learned:</a:t>
            </a:r>
            <a:r>
              <a:rPr lang="en-US" sz="5800" dirty="0" smtClean="0">
                <a:latin typeface="Gill Sans" charset="0"/>
                <a:sym typeface="Gill Sans" charset="0"/>
              </a:rPr>
              <a:t/>
            </a:r>
            <a:br>
              <a:rPr lang="en-US" sz="5800" dirty="0" smtClean="0">
                <a:latin typeface="Gill Sans" charset="0"/>
                <a:sym typeface="Gill Sans" charset="0"/>
              </a:rPr>
            </a:br>
            <a:r>
              <a:rPr lang="en-US" sz="3600" u="sng" dirty="0" smtClean="0">
                <a:latin typeface="Gill Sans" charset="0"/>
                <a:cs typeface="Gill Sans" charset="0"/>
                <a:sym typeface="Gill Sans" charset="0"/>
              </a:rPr>
              <a:t>Facility Level</a:t>
            </a:r>
            <a:endParaRPr lang="en-US" sz="3600" u="sng" dirty="0" smtClean="0">
              <a:latin typeface="Gill Sans" charset="0"/>
              <a:sym typeface="Gill Sans" charset="0"/>
            </a:endParaRPr>
          </a:p>
        </p:txBody>
      </p:sp>
      <p:pic>
        <p:nvPicPr>
          <p:cNvPr id="9226" name="Picture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sp>
        <p:nvSpPr>
          <p:cNvPr id="9227" name="Rectangle 11"/>
          <p:cNvSpPr>
            <a:spLocks/>
          </p:cNvSpPr>
          <p:nvPr/>
        </p:nvSpPr>
        <p:spPr bwMode="auto">
          <a:xfrm>
            <a:off x="685800" y="2743200"/>
            <a:ext cx="4064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p>
            <a:pPr algn="ctr">
              <a:spcBef>
                <a:spcPts val="750"/>
              </a:spcBef>
            </a:pPr>
            <a:r>
              <a:rPr lang="ja-JP" altLang="en-US" b="1" smtClean="0">
                <a:solidFill>
                  <a:srgbClr val="000000"/>
                </a:solidFill>
                <a:ea typeface="MS PGothic" pitchFamily="34" charset="-128"/>
                <a:sym typeface="Lucida Grande" pitchFamily="-84" charset="0"/>
              </a:rPr>
              <a:t>“</a:t>
            </a:r>
            <a:r>
              <a:rPr lang="en-US" altLang="ja-JP" b="1" smtClean="0">
                <a:solidFill>
                  <a:srgbClr val="000000"/>
                </a:solidFill>
                <a:latin typeface="Lucida Grande" pitchFamily="-84" charset="0"/>
                <a:ea typeface="MS PGothic" pitchFamily="34" charset="-128"/>
                <a:sym typeface="Lucida Grande" pitchFamily="-84" charset="0"/>
              </a:rPr>
              <a:t>This part of it has really got to be stressed..the buy in part of it...that this is a lifetime change, not just a program you are in.</a:t>
            </a:r>
            <a:r>
              <a:rPr lang="ja-JP" altLang="en-US" b="1" smtClean="0">
                <a:solidFill>
                  <a:srgbClr val="000000"/>
                </a:solidFill>
                <a:ea typeface="MS PGothic" pitchFamily="34" charset="-128"/>
                <a:sym typeface="Lucida Grande" pitchFamily="-84" charset="0"/>
              </a:rPr>
              <a:t>”</a:t>
            </a:r>
            <a:r>
              <a:rPr lang="en-US" altLang="ja-JP" b="1" smtClean="0">
                <a:solidFill>
                  <a:srgbClr val="000000"/>
                </a:solidFill>
                <a:latin typeface="Lucida Grande" pitchFamily="-84" charset="0"/>
                <a:ea typeface="MS PGothic" pitchFamily="34" charset="-128"/>
                <a:sym typeface="Lucida Grande" pitchFamily="-84" charset="0"/>
              </a:rPr>
              <a:t> </a:t>
            </a:r>
            <a:r>
              <a:rPr lang="en-US" altLang="ja-JP" smtClean="0">
                <a:solidFill>
                  <a:srgbClr val="000000"/>
                </a:solidFill>
                <a:latin typeface="Lucida Grande" pitchFamily="-84" charset="0"/>
                <a:ea typeface="MS PGothic" pitchFamily="34" charset="-128"/>
                <a:sym typeface="Lucida Grande" pitchFamily="-84" charset="0"/>
              </a:rPr>
              <a:t>                    </a:t>
            </a:r>
          </a:p>
          <a:p>
            <a:pPr algn="ctr">
              <a:spcBef>
                <a:spcPts val="750"/>
              </a:spcBef>
            </a:pPr>
            <a:r>
              <a:rPr lang="en-US" smtClean="0">
                <a:solidFill>
                  <a:srgbClr val="000000"/>
                </a:solidFill>
                <a:latin typeface="Lucida Grande" pitchFamily="-84" charset="0"/>
                <a:ea typeface="MS PGothic" pitchFamily="34" charset="-128"/>
                <a:sym typeface="Lucida Grande" pitchFamily="-84" charset="0"/>
              </a:rPr>
              <a:t> OASIS Coordinator</a:t>
            </a:r>
          </a:p>
        </p:txBody>
      </p:sp>
      <p:sp>
        <p:nvSpPr>
          <p:cNvPr id="9228" name="AutoShape 12"/>
          <p:cNvSpPr>
            <a:spLocks/>
          </p:cNvSpPr>
          <p:nvPr/>
        </p:nvSpPr>
        <p:spPr bwMode="auto">
          <a:xfrm>
            <a:off x="4572000" y="3733800"/>
            <a:ext cx="863600" cy="431800"/>
          </a:xfrm>
          <a:prstGeom prst="rightArrow">
            <a:avLst>
              <a:gd name="adj1" fmla="val 32000"/>
              <a:gd name="adj2" fmla="val 129417"/>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8445" name="Rectangle 13"/>
          <p:cNvSpPr>
            <a:spLocks/>
          </p:cNvSpPr>
          <p:nvPr/>
        </p:nvSpPr>
        <p:spPr bwMode="auto">
          <a:xfrm>
            <a:off x="5486400" y="2514600"/>
            <a:ext cx="32004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p>
            <a:pPr algn="ctr">
              <a:spcBef>
                <a:spcPts val="750"/>
              </a:spcBef>
            </a:pPr>
            <a:r>
              <a:rPr lang="en-US" b="1" u="sng" smtClean="0">
                <a:solidFill>
                  <a:srgbClr val="000000"/>
                </a:solidFill>
                <a:latin typeface="Lucida Grande" pitchFamily="-84" charset="0"/>
                <a:ea typeface="MS PGothic" pitchFamily="34" charset="-128"/>
                <a:sym typeface="Lucida Grande" pitchFamily="-84" charset="0"/>
              </a:rPr>
              <a:t>Sustainability</a:t>
            </a:r>
          </a:p>
          <a:p>
            <a:pPr>
              <a:spcBef>
                <a:spcPts val="750"/>
              </a:spcBef>
            </a:pPr>
            <a:r>
              <a:rPr lang="en-US" b="1" smtClean="0">
                <a:solidFill>
                  <a:srgbClr val="000000"/>
                </a:solidFill>
                <a:latin typeface="Lucida Grande" pitchFamily="-84" charset="0"/>
                <a:ea typeface="MS PGothic" pitchFamily="34" charset="-128"/>
                <a:sym typeface="Lucida Grande" pitchFamily="-84" charset="0"/>
              </a:rPr>
              <a:t>*</a:t>
            </a:r>
            <a:r>
              <a:rPr lang="en-US" sz="1800" b="1" smtClean="0">
                <a:solidFill>
                  <a:srgbClr val="000000"/>
                </a:solidFill>
                <a:latin typeface="Lucida Grande" pitchFamily="-84" charset="0"/>
                <a:ea typeface="MS PGothic" pitchFamily="34" charset="-128"/>
                <a:sym typeface="Lucida Grande" pitchFamily="-84" charset="0"/>
              </a:rPr>
              <a:t>Code of Conduct</a:t>
            </a:r>
          </a:p>
          <a:p>
            <a:pPr>
              <a:spcBef>
                <a:spcPts val="750"/>
              </a:spcBef>
            </a:pPr>
            <a:r>
              <a:rPr lang="en-US" sz="1800" b="1" smtClean="0">
                <a:solidFill>
                  <a:srgbClr val="000000"/>
                </a:solidFill>
                <a:latin typeface="Lucida Grande" pitchFamily="-84" charset="0"/>
                <a:ea typeface="MS PGothic" pitchFamily="34" charset="-128"/>
                <a:sym typeface="Lucida Grande" pitchFamily="-84" charset="0"/>
              </a:rPr>
              <a:t>*Annual Competency</a:t>
            </a:r>
          </a:p>
          <a:p>
            <a:pPr>
              <a:spcBef>
                <a:spcPts val="750"/>
              </a:spcBef>
            </a:pPr>
            <a:r>
              <a:rPr lang="en-US" sz="1800" b="1" smtClean="0">
                <a:solidFill>
                  <a:srgbClr val="000000"/>
                </a:solidFill>
                <a:latin typeface="Lucida Grande" pitchFamily="-84" charset="0"/>
                <a:ea typeface="MS PGothic" pitchFamily="34" charset="-128"/>
                <a:sym typeface="Lucida Grande" pitchFamily="-84" charset="0"/>
              </a:rPr>
              <a:t>*Orientation</a:t>
            </a:r>
          </a:p>
          <a:p>
            <a:pPr>
              <a:spcBef>
                <a:spcPts val="750"/>
              </a:spcBef>
            </a:pPr>
            <a:r>
              <a:rPr lang="en-US" sz="1800" b="1" smtClean="0">
                <a:solidFill>
                  <a:srgbClr val="000000"/>
                </a:solidFill>
                <a:latin typeface="Lucida Grande" pitchFamily="-84" charset="0"/>
                <a:ea typeface="MS PGothic" pitchFamily="34" charset="-128"/>
                <a:sym typeface="Lucida Grande" pitchFamily="-84" charset="0"/>
              </a:rPr>
              <a:t>*Hardwiring into every</a:t>
            </a:r>
          </a:p>
          <a:p>
            <a:pPr>
              <a:spcBef>
                <a:spcPts val="750"/>
              </a:spcBef>
            </a:pPr>
            <a:r>
              <a:rPr lang="en-US" sz="1800" b="1" smtClean="0">
                <a:solidFill>
                  <a:srgbClr val="000000"/>
                </a:solidFill>
                <a:latin typeface="Lucida Grande" pitchFamily="-84" charset="0"/>
                <a:ea typeface="MS PGothic" pitchFamily="34" charset="-128"/>
                <a:sym typeface="Lucida Grande" pitchFamily="-84" charset="0"/>
              </a:rPr>
              <a:t>  meeting</a:t>
            </a:r>
          </a:p>
          <a:p>
            <a:pPr>
              <a:spcBef>
                <a:spcPts val="750"/>
              </a:spcBef>
            </a:pPr>
            <a:r>
              <a:rPr lang="en-US" sz="1800" b="1" smtClean="0">
                <a:solidFill>
                  <a:srgbClr val="000000"/>
                </a:solidFill>
                <a:latin typeface="Lucida Grande" pitchFamily="-84" charset="0"/>
                <a:ea typeface="MS PGothic" pitchFamily="34" charset="-128"/>
                <a:sym typeface="Lucida Grande" pitchFamily="-84" charset="0"/>
              </a:rPr>
              <a:t>*</a:t>
            </a:r>
            <a:r>
              <a:rPr lang="ja-JP" altLang="en-US" sz="1800" b="1" smtClean="0">
                <a:solidFill>
                  <a:srgbClr val="000000"/>
                </a:solidFill>
                <a:ea typeface="MS PGothic" pitchFamily="34" charset="-128"/>
                <a:sym typeface="Lucida Grande" pitchFamily="-84" charset="0"/>
              </a:rPr>
              <a:t>”</a:t>
            </a:r>
            <a:r>
              <a:rPr lang="en-US" altLang="ja-JP" sz="1800" b="1" smtClean="0">
                <a:solidFill>
                  <a:srgbClr val="000000"/>
                </a:solidFill>
                <a:latin typeface="Lucida Grande" pitchFamily="-84" charset="0"/>
                <a:ea typeface="MS PGothic" pitchFamily="34" charset="-128"/>
                <a:sym typeface="Lucida Grande" pitchFamily="-84" charset="0"/>
              </a:rPr>
              <a:t>Emotional Well Being </a:t>
            </a:r>
          </a:p>
          <a:p>
            <a:pPr>
              <a:spcBef>
                <a:spcPts val="750"/>
              </a:spcBef>
            </a:pPr>
            <a:r>
              <a:rPr lang="en-US" sz="1800" b="1" smtClean="0">
                <a:solidFill>
                  <a:srgbClr val="000000"/>
                </a:solidFill>
                <a:latin typeface="Lucida Grande" pitchFamily="-84" charset="0"/>
                <a:ea typeface="MS PGothic" pitchFamily="34" charset="-128"/>
                <a:sym typeface="Lucida Grande" pitchFamily="-84" charset="0"/>
              </a:rPr>
              <a:t>   Committee</a:t>
            </a:r>
            <a:r>
              <a:rPr lang="ja-JP" altLang="en-US" sz="1800" b="1" smtClean="0">
                <a:solidFill>
                  <a:srgbClr val="000000"/>
                </a:solidFill>
                <a:ea typeface="MS PGothic" pitchFamily="34" charset="-128"/>
                <a:sym typeface="Lucida Grande" pitchFamily="-84" charset="0"/>
              </a:rPr>
              <a:t>”</a:t>
            </a:r>
            <a:endParaRPr lang="en-US" sz="1800" b="1" smtClean="0">
              <a:solidFill>
                <a:srgbClr val="000000"/>
              </a:solidFill>
              <a:latin typeface="Lucida Grande" pitchFamily="-84" charset="0"/>
              <a:ea typeface="MS PGothic" pitchFamily="34" charset="-128"/>
              <a:sym typeface="Lucida Grande" pitchFamily="-84" charset="0"/>
            </a:endParaRPr>
          </a:p>
        </p:txBody>
      </p:sp>
      <p:pic>
        <p:nvPicPr>
          <p:cNvPr id="9230" name="Picture 1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4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44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44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44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44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44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44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44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1"/>
          <p:cNvSpPr>
            <a:spLocks/>
          </p:cNvSpPr>
          <p:nvPr/>
        </p:nvSpPr>
        <p:spPr bwMode="auto">
          <a:xfrm>
            <a:off x="8350250" y="6442075"/>
            <a:ext cx="3492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18</a:t>
            </a:r>
          </a:p>
        </p:txBody>
      </p:sp>
      <p:sp>
        <p:nvSpPr>
          <p:cNvPr id="10243"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0244"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0245"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0246"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0247"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1024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19464" name="Rectangle 8"/>
          <p:cNvSpPr>
            <a:spLocks noGrp="1" noChangeArrowheads="1"/>
          </p:cNvSpPr>
          <p:nvPr>
            <p:ph type="title"/>
          </p:nvPr>
        </p:nvSpPr>
        <p:spPr>
          <a:xfrm>
            <a:off x="1905000" y="609600"/>
            <a:ext cx="5651500" cy="1892300"/>
          </a:xfrm>
        </p:spPr>
        <p:txBody>
          <a:bodyPr lIns="50800" tIns="50800" rIns="50800" bIns="50800"/>
          <a:lstStyle/>
          <a:p>
            <a:pPr eaLnBrk="1" hangingPunct="1">
              <a:defRPr/>
            </a:pPr>
            <a:r>
              <a:rPr lang="en-US" sz="4800" dirty="0" smtClean="0">
                <a:latin typeface="Gill Sans" charset="0"/>
                <a:cs typeface="Gill Sans" charset="0"/>
                <a:sym typeface="Gill Sans" charset="0"/>
              </a:rPr>
              <a:t>Lessons Learned:</a:t>
            </a:r>
            <a:r>
              <a:rPr lang="en-US" sz="5800" dirty="0" smtClean="0">
                <a:latin typeface="Gill Sans" charset="0"/>
                <a:sym typeface="Gill Sans" charset="0"/>
              </a:rPr>
              <a:t/>
            </a:r>
            <a:br>
              <a:rPr lang="en-US" sz="5800" dirty="0" smtClean="0">
                <a:latin typeface="Gill Sans" charset="0"/>
                <a:sym typeface="Gill Sans" charset="0"/>
              </a:rPr>
            </a:br>
            <a:r>
              <a:rPr lang="en-US" sz="3600" u="sng" dirty="0" smtClean="0">
                <a:latin typeface="Gill Sans" charset="0"/>
                <a:cs typeface="Gill Sans" charset="0"/>
                <a:sym typeface="Gill Sans" charset="0"/>
              </a:rPr>
              <a:t>Staff Level</a:t>
            </a:r>
            <a:endParaRPr lang="en-US" sz="3600" u="sng" dirty="0" smtClean="0">
              <a:latin typeface="Gill Sans" charset="0"/>
              <a:sym typeface="Gill Sans" charset="0"/>
            </a:endParaRPr>
          </a:p>
        </p:txBody>
      </p:sp>
      <p:sp>
        <p:nvSpPr>
          <p:cNvPr id="19465" name="Rectangle 9"/>
          <p:cNvSpPr>
            <a:spLocks noGrp="1" noChangeArrowheads="1"/>
          </p:cNvSpPr>
          <p:nvPr>
            <p:ph type="body" idx="1"/>
          </p:nvPr>
        </p:nvSpPr>
        <p:spPr>
          <a:xfrm>
            <a:off x="762000" y="2514600"/>
            <a:ext cx="7924800" cy="3276600"/>
          </a:xfrm>
        </p:spPr>
        <p:txBody>
          <a:bodyPr lIns="50800" tIns="50800" rIns="30479" bIns="50800"/>
          <a:lstStyle/>
          <a:p>
            <a:pPr marL="280988" indent="-280988" algn="l" eaLnBrk="1" hangingPunct="1">
              <a:lnSpc>
                <a:spcPct val="90000"/>
              </a:lnSpc>
              <a:spcBef>
                <a:spcPct val="0"/>
              </a:spcBef>
              <a:buClr>
                <a:srgbClr val="000000"/>
              </a:buClr>
              <a:buFont typeface="Helvetica" pitchFamily="-84" charset="0"/>
              <a:buChar char="•"/>
              <a:defRPr/>
            </a:pPr>
            <a:r>
              <a:rPr lang="en-US" sz="2400" smtClean="0">
                <a:solidFill>
                  <a:schemeClr val="tx1"/>
                </a:solidFill>
              </a:rPr>
              <a:t>Big motivator is getting to know the residents</a:t>
            </a:r>
          </a:p>
          <a:p>
            <a:pPr marL="280988" indent="-280988" algn="l" eaLnBrk="1" hangingPunct="1">
              <a:lnSpc>
                <a:spcPct val="90000"/>
              </a:lnSpc>
              <a:spcBef>
                <a:spcPts val="1200"/>
              </a:spcBef>
              <a:buClr>
                <a:srgbClr val="000000"/>
              </a:buClr>
              <a:buFont typeface="Helvetica" pitchFamily="-84" charset="0"/>
              <a:buChar char="•"/>
              <a:defRPr/>
            </a:pPr>
            <a:r>
              <a:rPr lang="ja-JP" altLang="en-US" sz="2400" smtClean="0">
                <a:solidFill>
                  <a:schemeClr val="tx1"/>
                </a:solidFill>
                <a:latin typeface="Arial" pitchFamily="34" charset="0"/>
              </a:rPr>
              <a:t>“</a:t>
            </a:r>
            <a:r>
              <a:rPr lang="en-US" altLang="ja-JP" sz="2400" smtClean="0">
                <a:solidFill>
                  <a:schemeClr val="tx1"/>
                </a:solidFill>
              </a:rPr>
              <a:t>We can change patient</a:t>
            </a:r>
            <a:r>
              <a:rPr lang="ja-JP" altLang="en-US" sz="2400" smtClean="0">
                <a:solidFill>
                  <a:schemeClr val="tx1"/>
                </a:solidFill>
                <a:latin typeface="Arial" pitchFamily="34" charset="0"/>
              </a:rPr>
              <a:t>’</a:t>
            </a:r>
            <a:r>
              <a:rPr lang="en-US" altLang="ja-JP" sz="2400" smtClean="0">
                <a:solidFill>
                  <a:schemeClr val="tx1"/>
                </a:solidFill>
              </a:rPr>
              <a:t>s lives by really LOOKING at the behavior…</a:t>
            </a:r>
            <a:r>
              <a:rPr lang="ja-JP" altLang="en-US" sz="2400" smtClean="0">
                <a:solidFill>
                  <a:schemeClr val="tx1"/>
                </a:solidFill>
                <a:latin typeface="Arial" pitchFamily="34" charset="0"/>
              </a:rPr>
              <a:t>”</a:t>
            </a:r>
            <a:endParaRPr lang="en-US" altLang="ja-JP" sz="2400" smtClean="0">
              <a:solidFill>
                <a:schemeClr val="tx1"/>
              </a:solidFill>
            </a:endParaRPr>
          </a:p>
          <a:p>
            <a:pPr marL="280988" indent="-280988" algn="l" eaLnBrk="1" hangingPunct="1">
              <a:lnSpc>
                <a:spcPct val="90000"/>
              </a:lnSpc>
              <a:spcBef>
                <a:spcPts val="1200"/>
              </a:spcBef>
              <a:buClr>
                <a:srgbClr val="000000"/>
              </a:buClr>
              <a:buFont typeface="Helvetica" pitchFamily="-84" charset="0"/>
              <a:buChar char="•"/>
              <a:defRPr/>
            </a:pPr>
            <a:r>
              <a:rPr lang="ja-JP" altLang="en-US" sz="2400" smtClean="0">
                <a:solidFill>
                  <a:schemeClr val="tx1"/>
                </a:solidFill>
                <a:latin typeface="Arial" pitchFamily="34" charset="0"/>
              </a:rPr>
              <a:t>“</a:t>
            </a:r>
            <a:r>
              <a:rPr lang="en-US" altLang="ja-JP" sz="2400" smtClean="0">
                <a:solidFill>
                  <a:schemeClr val="tx1"/>
                </a:solidFill>
              </a:rPr>
              <a:t>It was the CNAs that let us know….(about a visit from a family member that triggered throwing things)</a:t>
            </a:r>
          </a:p>
          <a:p>
            <a:pPr marL="280988" indent="-280988" algn="l" eaLnBrk="1" hangingPunct="1">
              <a:lnSpc>
                <a:spcPct val="90000"/>
              </a:lnSpc>
              <a:spcBef>
                <a:spcPts val="1200"/>
              </a:spcBef>
              <a:buClr>
                <a:srgbClr val="000000"/>
              </a:buClr>
              <a:buFont typeface="Helvetica" pitchFamily="-84" charset="0"/>
              <a:buChar char="•"/>
              <a:defRPr/>
            </a:pPr>
            <a:r>
              <a:rPr lang="ja-JP" altLang="en-US" sz="2400" smtClean="0">
                <a:solidFill>
                  <a:schemeClr val="tx1"/>
                </a:solidFill>
                <a:latin typeface="Arial" pitchFamily="34" charset="0"/>
              </a:rPr>
              <a:t>“</a:t>
            </a:r>
            <a:r>
              <a:rPr lang="en-US" altLang="ja-JP" sz="2400" smtClean="0">
                <a:solidFill>
                  <a:schemeClr val="tx1"/>
                </a:solidFill>
              </a:rPr>
              <a:t>I found out things about my residents that I didn</a:t>
            </a:r>
            <a:r>
              <a:rPr lang="ja-JP" altLang="en-US" sz="2400" smtClean="0">
                <a:solidFill>
                  <a:schemeClr val="tx1"/>
                </a:solidFill>
                <a:latin typeface="Arial" pitchFamily="34" charset="0"/>
              </a:rPr>
              <a:t>’</a:t>
            </a:r>
            <a:r>
              <a:rPr lang="en-US" altLang="ja-JP" sz="2400" smtClean="0">
                <a:solidFill>
                  <a:schemeClr val="tx1"/>
                </a:solidFill>
              </a:rPr>
              <a:t>t know</a:t>
            </a:r>
            <a:r>
              <a:rPr lang="ja-JP" altLang="en-US" sz="2400" smtClean="0">
                <a:solidFill>
                  <a:schemeClr val="tx1"/>
                </a:solidFill>
                <a:latin typeface="Arial" pitchFamily="34" charset="0"/>
              </a:rPr>
              <a:t>’</a:t>
            </a:r>
            <a:endParaRPr lang="en-US" sz="2400" smtClean="0">
              <a:solidFill>
                <a:schemeClr val="tx1"/>
              </a:solidFill>
            </a:endParaRPr>
          </a:p>
        </p:txBody>
      </p:sp>
      <p:pic>
        <p:nvPicPr>
          <p:cNvPr id="10251" name="Picture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pic>
        <p:nvPicPr>
          <p:cNvPr id="10252" name="Picture 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6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46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46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46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p:cNvSpPr>
          <p:nvPr/>
        </p:nvSpPr>
        <p:spPr bwMode="auto">
          <a:xfrm>
            <a:off x="8350250" y="6442075"/>
            <a:ext cx="3492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19</a:t>
            </a:r>
          </a:p>
        </p:txBody>
      </p:sp>
      <p:sp>
        <p:nvSpPr>
          <p:cNvPr id="11267"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1268" name="Rectangle 3"/>
          <p:cNvSpPr>
            <a:spLocks/>
          </p:cNvSpPr>
          <p:nvPr/>
        </p:nvSpPr>
        <p:spPr bwMode="auto">
          <a:xfrm rot="5400000">
            <a:off x="4527550" y="22415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1269"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1270" name="Rectangle 5"/>
          <p:cNvSpPr>
            <a:spLocks/>
          </p:cNvSpPr>
          <p:nvPr/>
        </p:nvSpPr>
        <p:spPr bwMode="auto">
          <a:xfrm>
            <a:off x="152400" y="152400"/>
            <a:ext cx="1460500" cy="1676400"/>
          </a:xfrm>
          <a:prstGeom prst="rect">
            <a:avLst/>
          </a:prstGeom>
          <a:solidFill>
            <a:srgbClr val="FFFFFF"/>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sp>
        <p:nvSpPr>
          <p:cNvPr id="11271"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sym typeface="Gill Sans" pitchFamily="-84" charset="0"/>
            </a:endParaRPr>
          </a:p>
        </p:txBody>
      </p:sp>
      <p:pic>
        <p:nvPicPr>
          <p:cNvPr id="11272"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25425"/>
            <a:ext cx="13128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20488" name="Rectangle 8"/>
          <p:cNvSpPr>
            <a:spLocks noGrp="1" noChangeArrowheads="1"/>
          </p:cNvSpPr>
          <p:nvPr>
            <p:ph type="title"/>
          </p:nvPr>
        </p:nvSpPr>
        <p:spPr>
          <a:xfrm>
            <a:off x="1752600" y="-457200"/>
            <a:ext cx="5651500" cy="3606800"/>
          </a:xfrm>
        </p:spPr>
        <p:txBody>
          <a:bodyPr lIns="50800" tIns="50800" rIns="50800" bIns="50800"/>
          <a:lstStyle/>
          <a:p>
            <a:pPr eaLnBrk="1" hangingPunct="1">
              <a:defRPr/>
            </a:pPr>
            <a:r>
              <a:rPr lang="en-US" sz="4800" dirty="0" smtClean="0">
                <a:latin typeface="Gill Sans" charset="0"/>
                <a:cs typeface="Gill Sans" charset="0"/>
                <a:sym typeface="Gill Sans" charset="0"/>
              </a:rPr>
              <a:t>Lessons Learned:</a:t>
            </a:r>
            <a:r>
              <a:rPr lang="en-US" sz="5800" dirty="0" smtClean="0">
                <a:latin typeface="Gill Sans" charset="0"/>
                <a:sym typeface="Gill Sans" charset="0"/>
              </a:rPr>
              <a:t/>
            </a:r>
            <a:br>
              <a:rPr lang="en-US" sz="5800" dirty="0" smtClean="0">
                <a:latin typeface="Gill Sans" charset="0"/>
                <a:sym typeface="Gill Sans" charset="0"/>
              </a:rPr>
            </a:br>
            <a:r>
              <a:rPr lang="en-US" sz="3600" u="sng" dirty="0" smtClean="0">
                <a:latin typeface="Gill Sans" charset="0"/>
                <a:cs typeface="Gill Sans" charset="0"/>
                <a:sym typeface="Gill Sans" charset="0"/>
              </a:rPr>
              <a:t>The Data</a:t>
            </a:r>
            <a:endParaRPr lang="en-US" sz="3600" u="sng" dirty="0" smtClean="0">
              <a:latin typeface="Gill Sans" charset="0"/>
              <a:sym typeface="Gill Sans" charset="0"/>
            </a:endParaRPr>
          </a:p>
        </p:txBody>
      </p:sp>
      <p:pic>
        <p:nvPicPr>
          <p:cNvPr id="11274" name="Picture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36525"/>
            <a:ext cx="1477963" cy="1654175"/>
          </a:xfrm>
          <a:prstGeom prst="rect">
            <a:avLst/>
          </a:prstGeom>
          <a:noFill/>
          <a:ln w="28575">
            <a:solidFill>
              <a:srgbClr val="17365D"/>
            </a:solidFill>
            <a:round/>
            <a:headEnd/>
            <a:tailEnd/>
          </a:ln>
          <a:extLst>
            <a:ext uri="{909E8E84-426E-40DD-AFC4-6F175D3DCCD1}">
              <a14:hiddenFill xmlns:a14="http://schemas.microsoft.com/office/drawing/2010/main">
                <a:solidFill>
                  <a:srgbClr val="FFFFFF"/>
                </a:solidFill>
              </a14:hiddenFill>
            </a:ext>
          </a:extLst>
        </p:spPr>
      </p:pic>
      <p:pic>
        <p:nvPicPr>
          <p:cNvPr id="11275" name="Picture 1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1566863" cy="17526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nvGraphicFramePr>
        <p:xfrm>
          <a:off x="1524000" y="2362200"/>
          <a:ext cx="6096000" cy="731838"/>
        </p:xfrm>
        <a:graphic>
          <a:graphicData uri="http://schemas.openxmlformats.org/drawingml/2006/table">
            <a:tbl>
              <a:tblPr firstRow="1" bandRow="1">
                <a:tableStyleId>{5C22544A-7EE6-4342-B048-85BDC9FD1C3A}</a:tableStyleId>
              </a:tblPr>
              <a:tblGrid>
                <a:gridCol w="3048000"/>
                <a:gridCol w="3048000"/>
              </a:tblGrid>
              <a:tr h="365919">
                <a:tc>
                  <a:txBody>
                    <a:bodyPr/>
                    <a:lstStyle/>
                    <a:p>
                      <a:pPr algn="ctr"/>
                      <a:r>
                        <a:rPr lang="en-US" sz="1800" dirty="0" smtClean="0"/>
                        <a:t>Baseline</a:t>
                      </a:r>
                      <a:endParaRPr lang="en-US" sz="1800" dirty="0"/>
                    </a:p>
                  </a:txBody>
                  <a:tcPr marT="45740" marB="45740"/>
                </a:tc>
                <a:tc>
                  <a:txBody>
                    <a:bodyPr/>
                    <a:lstStyle/>
                    <a:p>
                      <a:pPr algn="ctr"/>
                      <a:r>
                        <a:rPr lang="en-US" sz="1800" dirty="0" smtClean="0"/>
                        <a:t>After</a:t>
                      </a:r>
                      <a:r>
                        <a:rPr lang="en-US" sz="1800" baseline="0" dirty="0" smtClean="0"/>
                        <a:t> Intervention</a:t>
                      </a:r>
                      <a:endParaRPr lang="en-US" sz="1800" dirty="0"/>
                    </a:p>
                  </a:txBody>
                  <a:tcPr marT="45740" marB="45740"/>
                </a:tc>
              </a:tr>
              <a:tr h="365919">
                <a:tc>
                  <a:txBody>
                    <a:bodyPr/>
                    <a:lstStyle/>
                    <a:p>
                      <a:pPr algn="ctr"/>
                      <a:r>
                        <a:rPr lang="en-US" sz="1800" dirty="0" smtClean="0"/>
                        <a:t>26.3%</a:t>
                      </a:r>
                      <a:endParaRPr lang="en-US" sz="1800" dirty="0"/>
                    </a:p>
                  </a:txBody>
                  <a:tcPr marT="45740" marB="45740"/>
                </a:tc>
                <a:tc>
                  <a:txBody>
                    <a:bodyPr/>
                    <a:lstStyle/>
                    <a:p>
                      <a:pPr algn="ctr"/>
                      <a:r>
                        <a:rPr lang="en-US" sz="1800" dirty="0" smtClean="0"/>
                        <a:t>21.3%</a:t>
                      </a:r>
                      <a:endParaRPr lang="en-US" sz="1800" dirty="0"/>
                    </a:p>
                  </a:txBody>
                  <a:tcPr marT="45740" marB="45740"/>
                </a:tc>
              </a:tr>
            </a:tbl>
          </a:graphicData>
        </a:graphic>
      </p:graphicFrame>
      <p:sp>
        <p:nvSpPr>
          <p:cNvPr id="11287" name="TextBox 3"/>
          <p:cNvSpPr txBox="1">
            <a:spLocks noChangeArrowheads="1"/>
          </p:cNvSpPr>
          <p:nvPr/>
        </p:nvSpPr>
        <p:spPr bwMode="auto">
          <a:xfrm>
            <a:off x="990600" y="3276600"/>
            <a:ext cx="71628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pitchFamily="-84" charset="0"/>
                <a:ea typeface="ヒラギノ角ゴ ProN W3" pitchFamily="-84" charset="-128"/>
                <a:sym typeface="Gill Sans" pitchFamily="-84" charset="0"/>
              </a:defRPr>
            </a:lvl1pPr>
            <a:lvl2pPr marL="742950" indent="-285750" eaLnBrk="0" hangingPunct="0">
              <a:defRPr sz="4200">
                <a:solidFill>
                  <a:srgbClr val="000000"/>
                </a:solidFill>
                <a:latin typeface="Gill Sans" pitchFamily="-84" charset="0"/>
                <a:ea typeface="ヒラギノ角ゴ ProN W3" pitchFamily="-84" charset="-128"/>
                <a:sym typeface="Gill Sans" pitchFamily="-84" charset="0"/>
              </a:defRPr>
            </a:lvl2pPr>
            <a:lvl3pPr marL="1143000" indent="-228600" eaLnBrk="0" hangingPunct="0">
              <a:defRPr sz="4200">
                <a:solidFill>
                  <a:srgbClr val="000000"/>
                </a:solidFill>
                <a:latin typeface="Gill Sans" pitchFamily="-84" charset="0"/>
                <a:ea typeface="ヒラギノ角ゴ ProN W3" pitchFamily="-84" charset="-128"/>
                <a:sym typeface="Gill Sans" pitchFamily="-84" charset="0"/>
              </a:defRPr>
            </a:lvl3pPr>
            <a:lvl4pPr marL="1600200" indent="-228600" eaLnBrk="0" hangingPunct="0">
              <a:defRPr sz="4200">
                <a:solidFill>
                  <a:srgbClr val="000000"/>
                </a:solidFill>
                <a:latin typeface="Gill Sans" pitchFamily="-84" charset="0"/>
                <a:ea typeface="ヒラギノ角ゴ ProN W3" pitchFamily="-84" charset="-128"/>
                <a:sym typeface="Gill Sans" pitchFamily="-84" charset="0"/>
              </a:defRPr>
            </a:lvl4pPr>
            <a:lvl5pPr marL="2057400" indent="-228600" eaLnBrk="0" hangingPunct="0">
              <a:defRPr sz="4200">
                <a:solidFill>
                  <a:srgbClr val="000000"/>
                </a:solidFill>
                <a:latin typeface="Gill Sans" pitchFamily="-84" charset="0"/>
                <a:ea typeface="ヒラギノ角ゴ ProN W3" pitchFamily="-84" charset="-128"/>
                <a:sym typeface="Gill Sans" pitchFamily="-84" charset="0"/>
              </a:defRPr>
            </a:lvl5pPr>
            <a:lvl6pPr marL="2514600" indent="-228600" algn="ctr" eaLnBrk="0" fontAlgn="base" hangingPunct="0">
              <a:spcBef>
                <a:spcPct val="0"/>
              </a:spcBef>
              <a:spcAft>
                <a:spcPct val="0"/>
              </a:spcAft>
              <a:defRPr sz="4200">
                <a:solidFill>
                  <a:srgbClr val="000000"/>
                </a:solidFill>
                <a:latin typeface="Gill Sans" pitchFamily="-84" charset="0"/>
                <a:ea typeface="ヒラギノ角ゴ ProN W3" pitchFamily="-84" charset="-128"/>
                <a:sym typeface="Gill Sans" pitchFamily="-84" charset="0"/>
              </a:defRPr>
            </a:lvl6pPr>
            <a:lvl7pPr marL="2971800" indent="-228600" algn="ctr" eaLnBrk="0" fontAlgn="base" hangingPunct="0">
              <a:spcBef>
                <a:spcPct val="0"/>
              </a:spcBef>
              <a:spcAft>
                <a:spcPct val="0"/>
              </a:spcAft>
              <a:defRPr sz="4200">
                <a:solidFill>
                  <a:srgbClr val="000000"/>
                </a:solidFill>
                <a:latin typeface="Gill Sans" pitchFamily="-84" charset="0"/>
                <a:ea typeface="ヒラギノ角ゴ ProN W3" pitchFamily="-84" charset="-128"/>
                <a:sym typeface="Gill Sans" pitchFamily="-84" charset="0"/>
              </a:defRPr>
            </a:lvl7pPr>
            <a:lvl8pPr marL="3429000" indent="-228600" algn="ctr" eaLnBrk="0" fontAlgn="base" hangingPunct="0">
              <a:spcBef>
                <a:spcPct val="0"/>
              </a:spcBef>
              <a:spcAft>
                <a:spcPct val="0"/>
              </a:spcAft>
              <a:defRPr sz="4200">
                <a:solidFill>
                  <a:srgbClr val="000000"/>
                </a:solidFill>
                <a:latin typeface="Gill Sans" pitchFamily="-84" charset="0"/>
                <a:ea typeface="ヒラギノ角ゴ ProN W3" pitchFamily="-84" charset="-128"/>
                <a:sym typeface="Gill Sans" pitchFamily="-84" charset="0"/>
              </a:defRPr>
            </a:lvl8pPr>
            <a:lvl9pPr marL="3886200" indent="-228600" algn="ctr" eaLnBrk="0" fontAlgn="base" hangingPunct="0">
              <a:spcBef>
                <a:spcPct val="0"/>
              </a:spcBef>
              <a:spcAft>
                <a:spcPct val="0"/>
              </a:spcAft>
              <a:defRPr sz="4200">
                <a:solidFill>
                  <a:srgbClr val="000000"/>
                </a:solidFill>
                <a:latin typeface="Gill Sans" pitchFamily="-84" charset="0"/>
                <a:ea typeface="ヒラギノ角ゴ ProN W3" pitchFamily="-84" charset="-128"/>
                <a:sym typeface="Gill Sans" pitchFamily="-84" charset="0"/>
              </a:defRPr>
            </a:lvl9pPr>
          </a:lstStyle>
          <a:p>
            <a:pPr eaLnBrk="1" hangingPunct="1"/>
            <a:r>
              <a:rPr lang="en-US" sz="1800" smtClean="0"/>
              <a:t>*Self reported average prescribing of antipsychotics</a:t>
            </a:r>
          </a:p>
          <a:p>
            <a:pPr eaLnBrk="1" hangingPunct="1"/>
            <a:endParaRPr lang="en-US" sz="1800" smtClean="0"/>
          </a:p>
          <a:p>
            <a:pPr eaLnBrk="1" hangingPunct="1"/>
            <a:endParaRPr lang="en-US" sz="1800" smtClean="0"/>
          </a:p>
          <a:p>
            <a:pPr eaLnBrk="1" hangingPunct="1"/>
            <a:endParaRPr lang="en-US" sz="1800" smtClean="0"/>
          </a:p>
          <a:p>
            <a:pPr eaLnBrk="1" hangingPunct="1"/>
            <a:endParaRPr lang="en-US" sz="1800" smtClean="0"/>
          </a:p>
          <a:p>
            <a:pPr eaLnBrk="1" hangingPunct="1"/>
            <a:endParaRPr lang="en-US" sz="1800" smtClean="0"/>
          </a:p>
          <a:p>
            <a:pPr eaLnBrk="1" hangingPunct="1"/>
            <a:r>
              <a:rPr lang="en-US" sz="1800" smtClean="0"/>
              <a:t>*OASIS pilots with bigger decrease (16%  vs. 2%) in % long stay residents taking antipsychotics compared with facilities not in pilot</a:t>
            </a:r>
          </a:p>
          <a:p>
            <a:pPr eaLnBrk="1" hangingPunct="1"/>
            <a:r>
              <a:rPr lang="en-US" sz="1800" smtClean="0"/>
              <a:t>*OASIS pilots more likely to demonstrate a decrease than those not in pilot (90% vs 54%)</a:t>
            </a:r>
          </a:p>
        </p:txBody>
      </p:sp>
      <p:graphicFrame>
        <p:nvGraphicFramePr>
          <p:cNvPr id="11" name="Table 10"/>
          <p:cNvGraphicFramePr>
            <a:graphicFrameLocks noGrp="1"/>
          </p:cNvGraphicFramePr>
          <p:nvPr/>
        </p:nvGraphicFramePr>
        <p:xfrm>
          <a:off x="1600200" y="3810000"/>
          <a:ext cx="6096000" cy="914400"/>
        </p:xfrm>
        <a:graphic>
          <a:graphicData uri="http://schemas.openxmlformats.org/drawingml/2006/table">
            <a:tbl>
              <a:tblPr firstRow="1" bandRow="1">
                <a:tableStyleId>{5C22544A-7EE6-4342-B048-85BDC9FD1C3A}</a:tableStyleId>
              </a:tblPr>
              <a:tblGrid>
                <a:gridCol w="6096000"/>
              </a:tblGrid>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t>Most recent update to NH Compare (April 2013) reveals </a:t>
                      </a:r>
                      <a:r>
                        <a:rPr lang="en-US" sz="1800" b="1" dirty="0" smtClean="0"/>
                        <a:t>sustained improvement</a:t>
                      </a:r>
                      <a:r>
                        <a:rPr lang="en-US" sz="1800" dirty="0" smtClean="0"/>
                        <a:t>:</a:t>
                      </a:r>
                    </a:p>
                    <a:p>
                      <a:endParaRPr lang="en-US" dirty="0"/>
                    </a:p>
                  </a:txBody>
                  <a:tcPr/>
                </a:tc>
              </a:tr>
            </a:tbl>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p:cNvSpPr>
          <p:nvPr/>
        </p:nvSpPr>
        <p:spPr bwMode="auto">
          <a:xfrm>
            <a:off x="8350250" y="6442075"/>
            <a:ext cx="3492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39688" algn="r"/>
            <a:r>
              <a:rPr lang="en-US" sz="1200" smtClean="0">
                <a:solidFill>
                  <a:srgbClr val="878787"/>
                </a:solidFill>
                <a:latin typeface="Lucida Grande" pitchFamily="-84" charset="0"/>
                <a:ea typeface="MS PGothic" pitchFamily="34" charset="-128"/>
                <a:sym typeface="Lucida Grande" pitchFamily="-84" charset="0"/>
              </a:rPr>
              <a:t>19</a:t>
            </a:r>
          </a:p>
        </p:txBody>
      </p:sp>
      <p:sp>
        <p:nvSpPr>
          <p:cNvPr id="12291" name="Rectangle 2"/>
          <p:cNvSpPr>
            <a:spLocks/>
          </p:cNvSpPr>
          <p:nvPr/>
        </p:nvSpPr>
        <p:spPr bwMode="auto">
          <a:xfrm rot="5400000">
            <a:off x="4146550" y="-4146550"/>
            <a:ext cx="850900" cy="9144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ea typeface="ヒラギノ角ゴ ProN W3" pitchFamily="-84" charset="-128"/>
              <a:sym typeface="Gill Sans" pitchFamily="-84" charset="0"/>
            </a:endParaRPr>
          </a:p>
        </p:txBody>
      </p:sp>
      <p:sp>
        <p:nvSpPr>
          <p:cNvPr id="12292" name="Rectangle 3"/>
          <p:cNvSpPr>
            <a:spLocks/>
          </p:cNvSpPr>
          <p:nvPr/>
        </p:nvSpPr>
        <p:spPr bwMode="auto">
          <a:xfrm rot="5400000">
            <a:off x="4527550" y="2254250"/>
            <a:ext cx="393700" cy="88392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ea typeface="ヒラギノ角ゴ ProN W3" pitchFamily="-84" charset="-128"/>
              <a:sym typeface="Gill Sans" pitchFamily="-84" charset="0"/>
            </a:endParaRPr>
          </a:p>
        </p:txBody>
      </p:sp>
      <p:sp>
        <p:nvSpPr>
          <p:cNvPr id="12293" name="Rectangle 4"/>
          <p:cNvSpPr>
            <a:spLocks/>
          </p:cNvSpPr>
          <p:nvPr/>
        </p:nvSpPr>
        <p:spPr bwMode="auto">
          <a:xfrm>
            <a:off x="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ea typeface="ヒラギノ角ゴ ProN W3" pitchFamily="-84" charset="-128"/>
              <a:sym typeface="Gill Sans" pitchFamily="-84" charset="0"/>
            </a:endParaRPr>
          </a:p>
        </p:txBody>
      </p:sp>
      <p:sp>
        <p:nvSpPr>
          <p:cNvPr id="12294" name="Rectangle 6"/>
          <p:cNvSpPr>
            <a:spLocks/>
          </p:cNvSpPr>
          <p:nvPr/>
        </p:nvSpPr>
        <p:spPr bwMode="auto">
          <a:xfrm>
            <a:off x="8763000" y="0"/>
            <a:ext cx="393700" cy="6858000"/>
          </a:xfrm>
          <a:prstGeom prst="rect">
            <a:avLst/>
          </a:prstGeom>
          <a:solidFill>
            <a:schemeClr val="accent1"/>
          </a:solidFill>
          <a:ln w="25400">
            <a:solidFill>
              <a:srgbClr val="1E3620"/>
            </a:solidFill>
            <a:round/>
            <a:headEnd/>
            <a:tailEnd/>
          </a:ln>
        </p:spPr>
        <p:txBody>
          <a:bodyPr lIns="0" tIns="0" rIns="0" bIns="0"/>
          <a:lstStyle/>
          <a:p>
            <a:pPr algn="ctr"/>
            <a:endParaRPr lang="en-US" sz="4200" smtClean="0">
              <a:solidFill>
                <a:srgbClr val="000000"/>
              </a:solidFill>
              <a:latin typeface="Gill Sans" pitchFamily="-84" charset="0"/>
              <a:ea typeface="ヒラギノ角ゴ ProN W3" pitchFamily="-84" charset="-128"/>
              <a:sym typeface="Gill Sans" pitchFamily="-84" charset="0"/>
            </a:endParaRPr>
          </a:p>
        </p:txBody>
      </p:sp>
      <p:pic>
        <p:nvPicPr>
          <p:cNvPr id="2" name="Picture 1"/>
          <p:cNvPicPr>
            <a:picLocks noChangeAspect="1"/>
          </p:cNvPicPr>
          <p:nvPr/>
        </p:nvPicPr>
        <p:blipFill>
          <a:blip r:embed="rId2"/>
          <a:stretch>
            <a:fillRect/>
          </a:stretch>
        </p:blipFill>
        <p:spPr>
          <a:xfrm>
            <a:off x="609600" y="1219200"/>
            <a:ext cx="4645150" cy="4645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Rectangle 9"/>
          <p:cNvSpPr txBox="1">
            <a:spLocks noChangeArrowheads="1"/>
          </p:cNvSpPr>
          <p:nvPr/>
        </p:nvSpPr>
        <p:spPr bwMode="auto">
          <a:xfrm>
            <a:off x="5410200" y="1676400"/>
            <a:ext cx="3124200"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lIns="50800" tIns="50800" rIns="30479" bIns="50800"/>
          <a:lstStyle>
            <a:lvl1pPr algn="ctr" rtl="0" fontAlgn="base">
              <a:spcBef>
                <a:spcPts val="800"/>
              </a:spcBef>
              <a:spcAft>
                <a:spcPct val="0"/>
              </a:spcAft>
              <a:defRPr sz="3200">
                <a:solidFill>
                  <a:srgbClr val="878787"/>
                </a:solidFill>
                <a:latin typeface="+mn-lt"/>
                <a:ea typeface="+mn-ea"/>
                <a:cs typeface="+mn-cs"/>
                <a:sym typeface="Lucida Grande" charset="0"/>
              </a:defRPr>
            </a:lvl1pPr>
            <a:lvl2pPr marL="381000" algn="ctr" rtl="0" fontAlgn="base">
              <a:spcBef>
                <a:spcPts val="700"/>
              </a:spcBef>
              <a:spcAft>
                <a:spcPct val="0"/>
              </a:spcAft>
              <a:defRPr sz="2800">
                <a:solidFill>
                  <a:srgbClr val="878787"/>
                </a:solidFill>
                <a:latin typeface="+mn-lt"/>
                <a:ea typeface="+mn-ea"/>
                <a:cs typeface="+mn-cs"/>
                <a:sym typeface="Lucida Grande" charset="0"/>
              </a:defRPr>
            </a:lvl2pPr>
            <a:lvl3pPr marL="838200" algn="ctr" rtl="0" fontAlgn="base">
              <a:spcBef>
                <a:spcPts val="600"/>
              </a:spcBef>
              <a:spcAft>
                <a:spcPct val="0"/>
              </a:spcAft>
              <a:defRPr sz="2400">
                <a:solidFill>
                  <a:srgbClr val="878787"/>
                </a:solidFill>
                <a:latin typeface="+mn-lt"/>
                <a:ea typeface="+mn-ea"/>
                <a:cs typeface="+mn-cs"/>
                <a:sym typeface="Lucida Grande" charset="0"/>
              </a:defRPr>
            </a:lvl3pPr>
            <a:lvl4pPr marL="1295400" algn="ctr" rtl="0" fontAlgn="base">
              <a:spcBef>
                <a:spcPts val="500"/>
              </a:spcBef>
              <a:spcAft>
                <a:spcPct val="0"/>
              </a:spcAft>
              <a:defRPr sz="2000">
                <a:solidFill>
                  <a:srgbClr val="878787"/>
                </a:solidFill>
                <a:latin typeface="+mn-lt"/>
                <a:ea typeface="+mn-ea"/>
                <a:cs typeface="+mn-cs"/>
                <a:sym typeface="Lucida Grande" charset="0"/>
              </a:defRPr>
            </a:lvl4pPr>
            <a:lvl5pPr marL="1752600" algn="ctr" rtl="0" fontAlgn="base">
              <a:spcBef>
                <a:spcPts val="500"/>
              </a:spcBef>
              <a:spcAft>
                <a:spcPct val="0"/>
              </a:spcAft>
              <a:defRPr sz="2000">
                <a:solidFill>
                  <a:srgbClr val="878787"/>
                </a:solidFill>
                <a:latin typeface="+mn-lt"/>
                <a:ea typeface="+mn-ea"/>
                <a:cs typeface="+mn-cs"/>
                <a:sym typeface="Lucida Grande" charset="0"/>
              </a:defRPr>
            </a:lvl5pPr>
            <a:lvl6pPr marL="2209800" algn="ctr" rtl="0" fontAlgn="base">
              <a:spcBef>
                <a:spcPts val="500"/>
              </a:spcBef>
              <a:spcAft>
                <a:spcPct val="0"/>
              </a:spcAft>
              <a:defRPr sz="2000">
                <a:solidFill>
                  <a:srgbClr val="878787"/>
                </a:solidFill>
                <a:latin typeface="+mn-lt"/>
                <a:ea typeface="+mn-ea"/>
                <a:cs typeface="+mn-cs"/>
                <a:sym typeface="Lucida Grande" charset="0"/>
              </a:defRPr>
            </a:lvl6pPr>
            <a:lvl7pPr marL="2667000" algn="ctr" rtl="0" fontAlgn="base">
              <a:spcBef>
                <a:spcPts val="500"/>
              </a:spcBef>
              <a:spcAft>
                <a:spcPct val="0"/>
              </a:spcAft>
              <a:defRPr sz="2000">
                <a:solidFill>
                  <a:srgbClr val="878787"/>
                </a:solidFill>
                <a:latin typeface="+mn-lt"/>
                <a:ea typeface="+mn-ea"/>
                <a:cs typeface="+mn-cs"/>
                <a:sym typeface="Lucida Grande" charset="0"/>
              </a:defRPr>
            </a:lvl7pPr>
            <a:lvl8pPr marL="3124200" algn="ctr" rtl="0" fontAlgn="base">
              <a:spcBef>
                <a:spcPts val="500"/>
              </a:spcBef>
              <a:spcAft>
                <a:spcPct val="0"/>
              </a:spcAft>
              <a:defRPr sz="2000">
                <a:solidFill>
                  <a:srgbClr val="878787"/>
                </a:solidFill>
                <a:latin typeface="+mn-lt"/>
                <a:ea typeface="+mn-ea"/>
                <a:cs typeface="+mn-cs"/>
                <a:sym typeface="Lucida Grande" charset="0"/>
              </a:defRPr>
            </a:lvl8pPr>
            <a:lvl9pPr marL="3581400" algn="ctr" rtl="0" fontAlgn="base">
              <a:spcBef>
                <a:spcPts val="500"/>
              </a:spcBef>
              <a:spcAft>
                <a:spcPct val="0"/>
              </a:spcAft>
              <a:defRPr sz="2000">
                <a:solidFill>
                  <a:srgbClr val="878787"/>
                </a:solidFill>
                <a:latin typeface="+mn-lt"/>
                <a:ea typeface="+mn-ea"/>
                <a:cs typeface="+mn-cs"/>
                <a:sym typeface="Lucida Grande" charset="0"/>
              </a:defRPr>
            </a:lvl9pPr>
          </a:lstStyle>
          <a:p>
            <a:pPr algn="l">
              <a:lnSpc>
                <a:spcPct val="90000"/>
              </a:lnSpc>
              <a:spcBef>
                <a:spcPct val="0"/>
              </a:spcBef>
              <a:buClr>
                <a:srgbClr val="000000"/>
              </a:buClr>
              <a:defRPr/>
            </a:pPr>
            <a:r>
              <a:rPr lang="en-US" sz="2400" dirty="0" smtClean="0">
                <a:solidFill>
                  <a:srgbClr val="000000"/>
                </a:solidFill>
              </a:rPr>
              <a:t>To Be Continued:</a:t>
            </a:r>
          </a:p>
          <a:p>
            <a:pPr algn="l">
              <a:lnSpc>
                <a:spcPct val="90000"/>
              </a:lnSpc>
              <a:spcBef>
                <a:spcPct val="0"/>
              </a:spcBef>
              <a:buClr>
                <a:srgbClr val="000000"/>
              </a:buClr>
              <a:defRPr/>
            </a:pPr>
            <a:endParaRPr lang="en-US" sz="2400" dirty="0" smtClean="0">
              <a:solidFill>
                <a:srgbClr val="000000"/>
              </a:solidFill>
            </a:endParaRPr>
          </a:p>
          <a:p>
            <a:pPr marL="285750" indent="-285750" algn="l">
              <a:lnSpc>
                <a:spcPct val="90000"/>
              </a:lnSpc>
              <a:spcBef>
                <a:spcPct val="0"/>
              </a:spcBef>
              <a:buClr>
                <a:srgbClr val="000000"/>
              </a:buClr>
              <a:buFont typeface="Wingdings" charset="2"/>
              <a:buChar char="ü"/>
              <a:defRPr/>
            </a:pPr>
            <a:r>
              <a:rPr lang="en-US" sz="2000" dirty="0" smtClean="0">
                <a:solidFill>
                  <a:srgbClr val="000000"/>
                </a:solidFill>
              </a:rPr>
              <a:t>Local spread within organizations</a:t>
            </a:r>
          </a:p>
          <a:p>
            <a:pPr marL="285750" indent="-285750" algn="l">
              <a:lnSpc>
                <a:spcPct val="90000"/>
              </a:lnSpc>
              <a:spcBef>
                <a:spcPct val="0"/>
              </a:spcBef>
              <a:buClr>
                <a:srgbClr val="000000"/>
              </a:buClr>
              <a:buFont typeface="Wingdings" charset="2"/>
              <a:buChar char="ü"/>
              <a:defRPr/>
            </a:pPr>
            <a:r>
              <a:rPr lang="en-US" sz="2000" dirty="0" smtClean="0">
                <a:solidFill>
                  <a:srgbClr val="000000"/>
                </a:solidFill>
              </a:rPr>
              <a:t>Grassroots growth of champions who can spread work</a:t>
            </a:r>
          </a:p>
          <a:p>
            <a:pPr marL="285750" indent="-285750" algn="l">
              <a:lnSpc>
                <a:spcPct val="90000"/>
              </a:lnSpc>
              <a:spcBef>
                <a:spcPct val="0"/>
              </a:spcBef>
              <a:buClr>
                <a:srgbClr val="000000"/>
              </a:buClr>
              <a:buFont typeface="Wingdings" charset="2"/>
              <a:buChar char="ü"/>
              <a:defRPr/>
            </a:pPr>
            <a:r>
              <a:rPr lang="en-US" sz="2000" dirty="0" smtClean="0">
                <a:solidFill>
                  <a:srgbClr val="000000"/>
                </a:solidFill>
              </a:rPr>
              <a:t>Evaluation of current project</a:t>
            </a:r>
          </a:p>
          <a:p>
            <a:pPr marL="285750" indent="-285750" algn="l">
              <a:lnSpc>
                <a:spcPct val="90000"/>
              </a:lnSpc>
              <a:spcBef>
                <a:spcPct val="0"/>
              </a:spcBef>
              <a:buClr>
                <a:srgbClr val="000000"/>
              </a:buClr>
              <a:buFont typeface="Wingdings" charset="2"/>
              <a:buChar char="ü"/>
              <a:defRPr/>
            </a:pPr>
            <a:r>
              <a:rPr lang="en-US" sz="2000" dirty="0" smtClean="0">
                <a:solidFill>
                  <a:srgbClr val="000000"/>
                </a:solidFill>
              </a:rPr>
              <a:t>Ongoing collaboration with DPH for further spread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1" y="1981200"/>
            <a:ext cx="7448550" cy="1495425"/>
          </a:xfrm>
        </p:spPr>
        <p:txBody>
          <a:bodyPr>
            <a:noAutofit/>
          </a:bodyPr>
          <a:lstStyle/>
          <a:p>
            <a:r>
              <a:rPr lang="en-US" sz="4000" b="1" dirty="0" smtClean="0"/>
              <a:t>Reducing Preventable Readmissions and HAIs:</a:t>
            </a:r>
            <a:br>
              <a:rPr lang="en-US" sz="4000" b="1" dirty="0" smtClean="0"/>
            </a:br>
            <a:r>
              <a:rPr lang="en-US" sz="4000" b="1" dirty="0" smtClean="0"/>
              <a:t>The SPIA Approach</a:t>
            </a:r>
            <a:endParaRPr lang="en-US" sz="4000" dirty="0"/>
          </a:p>
        </p:txBody>
      </p:sp>
      <p:sp>
        <p:nvSpPr>
          <p:cNvPr id="3" name="Content Placeholder 2"/>
          <p:cNvSpPr>
            <a:spLocks noGrp="1"/>
          </p:cNvSpPr>
          <p:nvPr>
            <p:ph idx="1"/>
          </p:nvPr>
        </p:nvSpPr>
        <p:spPr>
          <a:xfrm>
            <a:off x="2628900" y="3838575"/>
            <a:ext cx="4791075" cy="1747339"/>
          </a:xfrm>
        </p:spPr>
        <p:txBody>
          <a:bodyPr>
            <a:normAutofit fontScale="92500"/>
          </a:bodyPr>
          <a:lstStyle/>
          <a:p>
            <a:pPr algn="ctr"/>
            <a:endParaRPr lang="en-US" b="1" dirty="0" smtClean="0">
              <a:solidFill>
                <a:schemeClr val="bg1">
                  <a:lumMod val="50000"/>
                </a:schemeClr>
              </a:solidFill>
            </a:endParaRPr>
          </a:p>
          <a:p>
            <a:pPr algn="ctr"/>
            <a:r>
              <a:rPr lang="en-US" sz="3000" b="1" dirty="0" smtClean="0">
                <a:solidFill>
                  <a:schemeClr val="bg1">
                    <a:lumMod val="50000"/>
                  </a:schemeClr>
                </a:solidFill>
              </a:rPr>
              <a:t>Patricia M. Noga, PhD, RN</a:t>
            </a:r>
          </a:p>
          <a:p>
            <a:pPr algn="ctr"/>
            <a:r>
              <a:rPr lang="en-US" sz="3000" b="1" dirty="0" smtClean="0">
                <a:solidFill>
                  <a:schemeClr val="bg1">
                    <a:lumMod val="50000"/>
                  </a:schemeClr>
                </a:solidFill>
              </a:rPr>
              <a:t>May  20, 2013</a:t>
            </a:r>
          </a:p>
          <a:p>
            <a:pPr algn="ctr"/>
            <a:endParaRPr lang="en-US"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r>
              <a:rPr lang="en-US" sz="3200" b="1" dirty="0" smtClean="0"/>
              <a:t>MHA's SPIA: </a:t>
            </a:r>
            <a:br>
              <a:rPr lang="en-US" sz="3200" b="1" dirty="0" smtClean="0"/>
            </a:br>
            <a:r>
              <a:rPr lang="en-US" sz="3200" b="1" dirty="0" smtClean="0"/>
              <a:t>Statewide Performance Improvement Agenda</a:t>
            </a:r>
            <a:endParaRPr lang="en-US" sz="3200" b="1" dirty="0"/>
          </a:p>
        </p:txBody>
      </p:sp>
      <p:sp>
        <p:nvSpPr>
          <p:cNvPr id="3" name="Content Placeholder 2"/>
          <p:cNvSpPr>
            <a:spLocks noGrp="1"/>
          </p:cNvSpPr>
          <p:nvPr>
            <p:ph idx="1"/>
          </p:nvPr>
        </p:nvSpPr>
        <p:spPr>
          <a:xfrm>
            <a:off x="457200" y="1828800"/>
            <a:ext cx="8458200" cy="4525963"/>
          </a:xfrm>
        </p:spPr>
        <p:txBody>
          <a:bodyPr>
            <a:normAutofit/>
          </a:bodyPr>
          <a:lstStyle/>
          <a:p>
            <a:r>
              <a:rPr lang="en-US" sz="3100" dirty="0" smtClean="0"/>
              <a:t>Improve </a:t>
            </a:r>
            <a:r>
              <a:rPr lang="en-US" sz="3100" u="sng" dirty="0" smtClean="0"/>
              <a:t>quality</a:t>
            </a:r>
            <a:r>
              <a:rPr lang="en-US" sz="3100" dirty="0" smtClean="0"/>
              <a:t> by reducing preventable </a:t>
            </a:r>
            <a:r>
              <a:rPr lang="en-US" sz="3100" u="sng" dirty="0" smtClean="0"/>
              <a:t>mortality</a:t>
            </a:r>
          </a:p>
          <a:p>
            <a:pPr>
              <a:buNone/>
            </a:pPr>
            <a:endParaRPr lang="en-US" sz="3100" dirty="0" smtClean="0"/>
          </a:p>
          <a:p>
            <a:r>
              <a:rPr lang="en-US" sz="3100" dirty="0" smtClean="0"/>
              <a:t>Improve </a:t>
            </a:r>
            <a:r>
              <a:rPr lang="en-US" sz="3100" u="sng" dirty="0" smtClean="0"/>
              <a:t>efficiency</a:t>
            </a:r>
            <a:r>
              <a:rPr lang="en-US" sz="3100" dirty="0" smtClean="0"/>
              <a:t> by reducing preventable </a:t>
            </a:r>
            <a:r>
              <a:rPr lang="en-US" sz="3100" u="sng" dirty="0" smtClean="0"/>
              <a:t>readmissions</a:t>
            </a:r>
          </a:p>
          <a:p>
            <a:pPr>
              <a:buNone/>
            </a:pPr>
            <a:endParaRPr lang="en-US" sz="3100" dirty="0" smtClean="0"/>
          </a:p>
          <a:p>
            <a:r>
              <a:rPr lang="en-US" sz="3100" dirty="0" smtClean="0"/>
              <a:t>Improve </a:t>
            </a:r>
            <a:r>
              <a:rPr lang="en-US" sz="3100" u="sng" dirty="0" smtClean="0"/>
              <a:t>safety</a:t>
            </a:r>
            <a:r>
              <a:rPr lang="en-US" sz="3100" dirty="0" smtClean="0"/>
              <a:t> by reducing in central line-associated bloodstream infections (</a:t>
            </a:r>
            <a:r>
              <a:rPr lang="en-US" sz="3100" u="sng" dirty="0" smtClean="0"/>
              <a:t>CLABSI</a:t>
            </a:r>
            <a:r>
              <a:rPr lang="en-US" sz="3100" dirty="0" smtClean="0"/>
              <a:t>)</a:t>
            </a:r>
          </a:p>
          <a:p>
            <a:endParaRPr lang="en-US" sz="2800" dirty="0" smtClean="0"/>
          </a:p>
          <a:p>
            <a:endParaRPr lang="en-US" sz="2800" dirty="0" smtClean="0"/>
          </a:p>
          <a:p>
            <a:pPr lvl="1"/>
            <a:endParaRPr lang="en-US" sz="2800" dirty="0" smtClean="0"/>
          </a:p>
          <a:p>
            <a:pPr lvl="1"/>
            <a:endParaRPr lang="en-US" sz="2800" dirty="0"/>
          </a:p>
        </p:txBody>
      </p:sp>
      <p:sp>
        <p:nvSpPr>
          <p:cNvPr id="4" name="Slide Number Placeholder 3"/>
          <p:cNvSpPr>
            <a:spLocks noGrp="1"/>
          </p:cNvSpPr>
          <p:nvPr>
            <p:ph type="sldNum" sz="quarter" idx="12"/>
          </p:nvPr>
        </p:nvSpPr>
        <p:spPr/>
        <p:txBody>
          <a:bodyPr/>
          <a:lstStyle/>
          <a:p>
            <a:fld id="{AF4DEA78-3FA6-274D-A7AF-29BF3049C90B}" type="slidenum">
              <a:rPr lang="en-US" smtClean="0">
                <a:solidFill>
                  <a:prstClr val="black">
                    <a:tint val="75000"/>
                  </a:prstClr>
                </a:solidFill>
              </a:rPr>
              <a:pPr/>
              <a:t>20</a:t>
            </a:fld>
            <a:endParaRPr lang="en-US" dirty="0">
              <a:solidFill>
                <a:prstClr val="black">
                  <a:tint val="75000"/>
                </a:prst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0"/>
            <a:ext cx="8709891" cy="1417638"/>
          </a:xfrm>
        </p:spPr>
        <p:txBody>
          <a:bodyPr>
            <a:normAutofit fontScale="90000"/>
          </a:bodyPr>
          <a:lstStyle/>
          <a:p>
            <a:r>
              <a:rPr lang="en-US" sz="4000" dirty="0" smtClean="0"/>
              <a:t/>
            </a:r>
            <a:br>
              <a:rPr lang="en-US" sz="4000" dirty="0" smtClean="0"/>
            </a:br>
            <a:r>
              <a:rPr lang="en-US" sz="4000" dirty="0" smtClean="0"/>
              <a:t/>
            </a:r>
            <a:br>
              <a:rPr lang="en-US" sz="4000" dirty="0" smtClean="0"/>
            </a:br>
            <a:r>
              <a:rPr lang="en-US" sz="3600" dirty="0" smtClean="0">
                <a:solidFill>
                  <a:schemeClr val="tx2"/>
                </a:solidFill>
                <a:latin typeface="Arial" pitchFamily="34" charset="0"/>
                <a:cs typeface="Arial" pitchFamily="34" charset="0"/>
              </a:rPr>
              <a:t>Board Resolution </a:t>
            </a:r>
            <a:r>
              <a:rPr lang="en-US" sz="4000" dirty="0" smtClean="0">
                <a:solidFill>
                  <a:schemeClr val="tx2"/>
                </a:solidFill>
                <a:latin typeface="Arial" pitchFamily="34" charset="0"/>
                <a:cs typeface="Arial" pitchFamily="34" charset="0"/>
              </a:rPr>
              <a:t/>
            </a:r>
            <a:br>
              <a:rPr lang="en-US" sz="4000" dirty="0" smtClean="0">
                <a:solidFill>
                  <a:schemeClr val="tx2"/>
                </a:solidFill>
                <a:latin typeface="Arial" pitchFamily="34" charset="0"/>
                <a:cs typeface="Arial" pitchFamily="34" charset="0"/>
              </a:rPr>
            </a:br>
            <a:r>
              <a:rPr lang="en-US" sz="2000" b="1" dirty="0" smtClean="0">
                <a:solidFill>
                  <a:schemeClr val="tx2"/>
                </a:solidFill>
                <a:latin typeface="Arial" pitchFamily="34" charset="0"/>
                <a:cs typeface="Arial" pitchFamily="34" charset="0"/>
              </a:rPr>
              <a:t>Massachusetts Hospital Boards’ Commitment </a:t>
            </a:r>
            <a:r>
              <a:rPr lang="en-US" sz="2000" dirty="0" smtClean="0">
                <a:solidFill>
                  <a:schemeClr val="tx2"/>
                </a:solidFill>
                <a:latin typeface="Arial" pitchFamily="34" charset="0"/>
                <a:cs typeface="Arial" pitchFamily="34" charset="0"/>
              </a:rPr>
              <a:t/>
            </a:r>
            <a:br>
              <a:rPr lang="en-US" sz="2000" dirty="0" smtClean="0">
                <a:solidFill>
                  <a:schemeClr val="tx2"/>
                </a:solidFill>
                <a:latin typeface="Arial" pitchFamily="34" charset="0"/>
                <a:cs typeface="Arial" pitchFamily="34" charset="0"/>
              </a:rPr>
            </a:br>
            <a:r>
              <a:rPr lang="en-US" sz="2000" b="1" dirty="0" smtClean="0">
                <a:solidFill>
                  <a:schemeClr val="tx2"/>
                </a:solidFill>
                <a:latin typeface="Arial" pitchFamily="34" charset="0"/>
                <a:cs typeface="Arial" pitchFamily="34" charset="0"/>
              </a:rPr>
              <a:t>to National Patient Safety Improvement Goals</a:t>
            </a:r>
            <a:r>
              <a:rPr lang="en-US" sz="2000" dirty="0" smtClean="0">
                <a:solidFill>
                  <a:schemeClr val="tx2"/>
                </a:solidFill>
                <a:latin typeface="Arial" pitchFamily="34" charset="0"/>
                <a:cs typeface="Arial" pitchFamily="34" charset="0"/>
              </a:rPr>
              <a:t/>
            </a:r>
            <a:br>
              <a:rPr lang="en-US" sz="2000" dirty="0" smtClean="0">
                <a:solidFill>
                  <a:schemeClr val="tx2"/>
                </a:solidFill>
                <a:latin typeface="Arial" pitchFamily="34" charset="0"/>
                <a:cs typeface="Arial" pitchFamily="34" charset="0"/>
              </a:rPr>
            </a:br>
            <a:r>
              <a:rPr lang="en-US" sz="3600" b="1" dirty="0" smtClean="0"/>
              <a:t> </a:t>
            </a:r>
            <a:r>
              <a:rPr lang="en-US" sz="3600" dirty="0" smtClean="0"/>
              <a:t/>
            </a:r>
            <a:br>
              <a:rPr lang="en-US" sz="3600" dirty="0" smtClean="0"/>
            </a:br>
            <a:endParaRPr lang="en-US" sz="4000" dirty="0"/>
          </a:p>
        </p:txBody>
      </p:sp>
      <p:sp>
        <p:nvSpPr>
          <p:cNvPr id="4" name="Content Placeholder 3"/>
          <p:cNvSpPr>
            <a:spLocks noGrp="1"/>
          </p:cNvSpPr>
          <p:nvPr>
            <p:ph idx="4294967295"/>
          </p:nvPr>
        </p:nvSpPr>
        <p:spPr>
          <a:xfrm>
            <a:off x="0" y="1145309"/>
            <a:ext cx="8229600" cy="5403129"/>
          </a:xfrm>
        </p:spPr>
        <p:txBody>
          <a:bodyPr>
            <a:normAutofit fontScale="25000" lnSpcReduction="20000"/>
          </a:bodyPr>
          <a:lstStyle/>
          <a:p>
            <a:pPr>
              <a:buNone/>
            </a:pPr>
            <a:r>
              <a:rPr lang="en-US" dirty="0" smtClean="0"/>
              <a:t> </a:t>
            </a:r>
          </a:p>
          <a:p>
            <a:pPr>
              <a:buNone/>
            </a:pPr>
            <a:r>
              <a:rPr lang="en-US" sz="4800" dirty="0" smtClean="0"/>
              <a:t>          </a:t>
            </a:r>
            <a:r>
              <a:rPr lang="en-US" sz="4800" dirty="0" smtClean="0">
                <a:latin typeface="Arial" pitchFamily="34" charset="0"/>
                <a:cs typeface="Arial" pitchFamily="34" charset="0"/>
              </a:rPr>
              <a:t>As hospital trustees, we take our responsibilities to provide safe, high quality patient care very seriously.  We know continued improvement demands leadership, dedication, and innovation and we are actively engaged in promoting improvements in quality and patient safety in our organization.  The Massachusetts Hospital Association adopted a new statewide initiative to move beyond pioneering public reporting and transparency to make measurable, concrete improvements in hospital performance.</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The Massachusetts Hospital Association adopted the American Hospital Association (AHA)’s proposed Strategic Performance Commitment that focuses on advancing a healthcare delivery system that improves health and healthcare, with three specific targets:</a:t>
            </a:r>
          </a:p>
          <a:p>
            <a:pPr>
              <a:buNone/>
            </a:pPr>
            <a:r>
              <a:rPr lang="en-US" sz="4800" dirty="0" smtClean="0">
                <a:latin typeface="Arial" pitchFamily="34" charset="0"/>
                <a:cs typeface="Arial" pitchFamily="34" charset="0"/>
              </a:rPr>
              <a:t> </a:t>
            </a:r>
          </a:p>
          <a:p>
            <a:pPr>
              <a:buNone/>
            </a:pPr>
            <a:r>
              <a:rPr lang="en-US" sz="4800" b="1" dirty="0" smtClean="0">
                <a:latin typeface="Arial" pitchFamily="34" charset="0"/>
                <a:cs typeface="Arial" pitchFamily="34" charset="0"/>
              </a:rPr>
              <a:t>        Quality:</a:t>
            </a:r>
            <a:r>
              <a:rPr lang="en-US" sz="4800" dirty="0" smtClean="0">
                <a:latin typeface="Arial" pitchFamily="34" charset="0"/>
                <a:cs typeface="Arial" pitchFamily="34" charset="0"/>
              </a:rPr>
              <a:t> 	reducing the national mortality rate;</a:t>
            </a:r>
          </a:p>
          <a:p>
            <a:pPr>
              <a:buNone/>
            </a:pPr>
            <a:r>
              <a:rPr lang="en-US" sz="4800" b="1" dirty="0" smtClean="0">
                <a:latin typeface="Arial" pitchFamily="34" charset="0"/>
                <a:cs typeface="Arial" pitchFamily="34" charset="0"/>
              </a:rPr>
              <a:t>        Efficiency:</a:t>
            </a:r>
            <a:r>
              <a:rPr lang="en-US" sz="4800" dirty="0" smtClean="0">
                <a:latin typeface="Arial" pitchFamily="34" charset="0"/>
                <a:cs typeface="Arial" pitchFamily="34" charset="0"/>
              </a:rPr>
              <a:t> 	reducing the national readmissions rate;</a:t>
            </a:r>
          </a:p>
          <a:p>
            <a:pPr>
              <a:buNone/>
            </a:pPr>
            <a:r>
              <a:rPr lang="en-US" sz="4800" b="1" dirty="0" smtClean="0">
                <a:latin typeface="Arial" pitchFamily="34" charset="0"/>
                <a:cs typeface="Arial" pitchFamily="34" charset="0"/>
              </a:rPr>
              <a:t>        Safety:</a:t>
            </a:r>
            <a:r>
              <a:rPr lang="en-US" sz="4800" dirty="0" smtClean="0">
                <a:latin typeface="Arial" pitchFamily="34" charset="0"/>
                <a:cs typeface="Arial" pitchFamily="34" charset="0"/>
              </a:rPr>
              <a:t>  	reducing the incidence of central line associated bloodstream  infections (CLABSI).</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The Board of Trustees (Directors) of ____________________________________ supports this initiative which will seek to enhance care not only in Massachusetts but across the nation.  As trustees, we pledge to actively engage in activities that advance our hospital’s work on these three measures through the following actions:</a:t>
            </a:r>
          </a:p>
          <a:p>
            <a:pPr>
              <a:buNone/>
            </a:pPr>
            <a:r>
              <a:rPr lang="en-US" sz="4800" dirty="0" smtClean="0">
                <a:latin typeface="Arial" pitchFamily="34" charset="0"/>
                <a:cs typeface="Arial" pitchFamily="34" charset="0"/>
              </a:rPr>
              <a:t> </a:t>
            </a:r>
          </a:p>
          <a:p>
            <a:pPr lvl="0">
              <a:buNone/>
            </a:pPr>
            <a:r>
              <a:rPr lang="en-US" sz="4800" dirty="0" smtClean="0">
                <a:latin typeface="Arial" pitchFamily="34" charset="0"/>
                <a:cs typeface="Arial" pitchFamily="34" charset="0"/>
              </a:rPr>
              <a:t>        Devoting time at each Board meeting to be informed of issues related to patient safety and quality</a:t>
            </a:r>
          </a:p>
          <a:p>
            <a:pPr lvl="0">
              <a:buNone/>
            </a:pPr>
            <a:r>
              <a:rPr lang="en-US" sz="4800" dirty="0" smtClean="0">
                <a:latin typeface="Arial" pitchFamily="34" charset="0"/>
                <a:cs typeface="Arial" pitchFamily="34" charset="0"/>
              </a:rPr>
              <a:t>        Advocating for health care policies that support these measures</a:t>
            </a:r>
          </a:p>
          <a:p>
            <a:pPr lvl="0">
              <a:buNone/>
            </a:pPr>
            <a:r>
              <a:rPr lang="en-US" sz="4800" dirty="0" smtClean="0">
                <a:latin typeface="Arial" pitchFamily="34" charset="0"/>
                <a:cs typeface="Arial" pitchFamily="34" charset="0"/>
              </a:rPr>
              <a:t>        Working with staff and administration to ensure our hospital achieves measurable results related to improved</a:t>
            </a:r>
          </a:p>
          <a:p>
            <a:pPr lvl="0">
              <a:buNone/>
            </a:pPr>
            <a:r>
              <a:rPr lang="en-US" sz="4800" dirty="0" smtClean="0">
                <a:latin typeface="Arial" pitchFamily="34" charset="0"/>
                <a:cs typeface="Arial" pitchFamily="34" charset="0"/>
              </a:rPr>
              <a:t>        quality and safety.</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Adopted on _______________, 20___, by ________________________________</a:t>
            </a:r>
          </a:p>
          <a:p>
            <a:pPr>
              <a:buNone/>
            </a:pPr>
            <a:r>
              <a:rPr lang="en-US" sz="4800" dirty="0" smtClean="0">
                <a:latin typeface="Arial" pitchFamily="34" charset="0"/>
                <a:cs typeface="Arial" pitchFamily="34" charset="0"/>
              </a:rPr>
              <a:t>								</a:t>
            </a:r>
            <a:r>
              <a:rPr lang="en-US" sz="4800" i="1" dirty="0" smtClean="0">
                <a:latin typeface="Arial" pitchFamily="34" charset="0"/>
                <a:cs typeface="Arial" pitchFamily="34" charset="0"/>
              </a:rPr>
              <a:t>(Hospital Board)</a:t>
            </a:r>
            <a:endParaRPr lang="en-US" sz="4800" dirty="0" smtClean="0">
              <a:latin typeface="Arial" pitchFamily="34" charset="0"/>
              <a:cs typeface="Arial" pitchFamily="34" charset="0"/>
            </a:endParaRP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a:t>
            </a:r>
          </a:p>
          <a:p>
            <a:pPr>
              <a:buNone/>
            </a:pPr>
            <a:r>
              <a:rPr lang="en-US" sz="4800" dirty="0" smtClean="0">
                <a:latin typeface="Arial" pitchFamily="34" charset="0"/>
                <a:cs typeface="Arial" pitchFamily="34" charset="0"/>
              </a:rPr>
              <a:t>        Signed by __________________________________________________________ </a:t>
            </a:r>
          </a:p>
          <a:p>
            <a:pPr>
              <a:buNone/>
            </a:pPr>
            <a:r>
              <a:rPr lang="en-US" sz="4800" dirty="0" smtClean="0">
                <a:latin typeface="Arial" pitchFamily="34" charset="0"/>
                <a:cs typeface="Arial" pitchFamily="34" charset="0"/>
              </a:rPr>
              <a:t>   				</a:t>
            </a:r>
            <a:r>
              <a:rPr lang="en-US" sz="4800" i="1" dirty="0" smtClean="0">
                <a:latin typeface="Arial" pitchFamily="34" charset="0"/>
                <a:cs typeface="Arial" pitchFamily="34" charset="0"/>
              </a:rPr>
              <a:t>Chair, Board of Trustees (Directors) </a:t>
            </a:r>
            <a:endParaRPr lang="en-US" sz="4800" dirty="0" smtClean="0">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1417638"/>
          </a:xfrm>
        </p:spPr>
        <p:txBody>
          <a:bodyPr>
            <a:noAutofit/>
          </a:bodyPr>
          <a:lstStyle/>
          <a:p>
            <a:r>
              <a:rPr lang="en-US" sz="3200" b="1" dirty="0" smtClean="0"/>
              <a:t>MHA's SPIA: Implementation Results</a:t>
            </a:r>
            <a:endParaRPr lang="en-US" sz="3200" b="1" dirty="0"/>
          </a:p>
        </p:txBody>
      </p:sp>
      <p:sp>
        <p:nvSpPr>
          <p:cNvPr id="3" name="Content Placeholder 2"/>
          <p:cNvSpPr>
            <a:spLocks noGrp="1"/>
          </p:cNvSpPr>
          <p:nvPr>
            <p:ph idx="1"/>
          </p:nvPr>
        </p:nvSpPr>
        <p:spPr>
          <a:xfrm>
            <a:off x="457200" y="1115122"/>
            <a:ext cx="8458200" cy="5239641"/>
          </a:xfrm>
        </p:spPr>
        <p:txBody>
          <a:bodyPr>
            <a:normAutofit/>
          </a:bodyPr>
          <a:lstStyle/>
          <a:p>
            <a:r>
              <a:rPr lang="en-US" sz="2400" b="1" dirty="0" smtClean="0"/>
              <a:t>100% hospital boards signed on (2010-2012)</a:t>
            </a:r>
          </a:p>
          <a:p>
            <a:r>
              <a:rPr lang="en-US" sz="2400" b="1" dirty="0" smtClean="0"/>
              <a:t>Mortality Learning-IN-Network (M-</a:t>
            </a:r>
            <a:r>
              <a:rPr lang="en-US" sz="2400" b="1" dirty="0" err="1" smtClean="0"/>
              <a:t>LiNk</a:t>
            </a:r>
            <a:r>
              <a:rPr lang="en-US" sz="2400" b="1" dirty="0" smtClean="0"/>
              <a:t>) (2012)</a:t>
            </a:r>
          </a:p>
          <a:p>
            <a:r>
              <a:rPr lang="en-US" sz="2400" b="1" dirty="0" smtClean="0"/>
              <a:t>STAAR implemented (2009-present)</a:t>
            </a:r>
          </a:p>
          <a:p>
            <a:pPr lvl="1"/>
            <a:r>
              <a:rPr lang="en-US" sz="2400" dirty="0" smtClean="0"/>
              <a:t>50 hospitals enrolled </a:t>
            </a:r>
          </a:p>
          <a:p>
            <a:r>
              <a:rPr lang="en-US" sz="2400" b="1" dirty="0" smtClean="0"/>
              <a:t>CLABSI collaborative implemented (2010-2012)</a:t>
            </a:r>
          </a:p>
          <a:p>
            <a:pPr lvl="1"/>
            <a:r>
              <a:rPr lang="en-US" sz="2400" dirty="0" smtClean="0"/>
              <a:t>19 hospitals enrolled</a:t>
            </a:r>
          </a:p>
          <a:p>
            <a:r>
              <a:rPr lang="en-US" sz="2400" b="1" dirty="0" smtClean="0"/>
              <a:t>MA Hospital Engagement Network (2012-2013)</a:t>
            </a:r>
          </a:p>
          <a:p>
            <a:pPr lvl="1"/>
            <a:r>
              <a:rPr lang="en-US" sz="2400" dirty="0" smtClean="0"/>
              <a:t>Majority of  hospitals in state enrolled in a HEN</a:t>
            </a:r>
          </a:p>
          <a:p>
            <a:r>
              <a:rPr lang="en-US" sz="2400" b="1" dirty="0" smtClean="0"/>
              <a:t>SPIA on </a:t>
            </a:r>
            <a:r>
              <a:rPr lang="en-US" sz="2400" b="1" i="1" dirty="0" err="1" smtClean="0"/>
              <a:t>PatientCareLink</a:t>
            </a:r>
            <a:r>
              <a:rPr lang="en-US" sz="2400" b="1" i="1" dirty="0" smtClean="0"/>
              <a:t> (ongoing)</a:t>
            </a:r>
          </a:p>
          <a:p>
            <a:pPr lvl="2"/>
            <a:r>
              <a:rPr lang="en-US" sz="2400" dirty="0" smtClean="0"/>
              <a:t>Collaborative  Resources</a:t>
            </a:r>
          </a:p>
          <a:p>
            <a:pPr lvl="2"/>
            <a:r>
              <a:rPr lang="en-US" sz="2400" dirty="0" smtClean="0"/>
              <a:t>Statewide Aggregate Data Trending</a:t>
            </a:r>
          </a:p>
          <a:p>
            <a:pPr lvl="2"/>
            <a:endParaRPr lang="en-US" sz="3100" dirty="0" smtClean="0"/>
          </a:p>
          <a:p>
            <a:endParaRPr lang="en-US" sz="2800" dirty="0" smtClean="0"/>
          </a:p>
          <a:p>
            <a:endParaRPr lang="en-US" sz="2800" dirty="0" smtClean="0"/>
          </a:p>
          <a:p>
            <a:pPr lvl="1"/>
            <a:endParaRPr lang="en-US" sz="2800" dirty="0" smtClean="0"/>
          </a:p>
          <a:p>
            <a:pPr lvl="1"/>
            <a:endParaRPr lang="en-US" sz="2800" dirty="0"/>
          </a:p>
        </p:txBody>
      </p:sp>
      <p:sp>
        <p:nvSpPr>
          <p:cNvPr id="4" name="Slide Number Placeholder 3"/>
          <p:cNvSpPr>
            <a:spLocks noGrp="1"/>
          </p:cNvSpPr>
          <p:nvPr>
            <p:ph type="sldNum" sz="quarter" idx="12"/>
          </p:nvPr>
        </p:nvSpPr>
        <p:spPr/>
        <p:txBody>
          <a:bodyPr/>
          <a:lstStyle/>
          <a:p>
            <a:fld id="{AF4DEA78-3FA6-274D-A7AF-29BF3049C90B}" type="slidenum">
              <a:rPr lang="en-US">
                <a:solidFill>
                  <a:prstClr val="black">
                    <a:tint val="75000"/>
                  </a:prstClr>
                </a:solidFill>
              </a:rPr>
              <a:pPr/>
              <a:t>22</a:t>
            </a:fld>
            <a:endParaRPr lang="en-US" dirty="0">
              <a:solidFill>
                <a:prstClr val="black">
                  <a:tint val="75000"/>
                </a:prst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r>
              <a:rPr lang="en-US" sz="3200" b="1" dirty="0" smtClean="0"/>
              <a:t>SPIA: Leadership Lessons </a:t>
            </a:r>
            <a:endParaRPr lang="en-US" sz="3200" b="1" dirty="0"/>
          </a:p>
        </p:txBody>
      </p:sp>
      <p:sp>
        <p:nvSpPr>
          <p:cNvPr id="3" name="Content Placeholder 2"/>
          <p:cNvSpPr>
            <a:spLocks noGrp="1"/>
          </p:cNvSpPr>
          <p:nvPr>
            <p:ph idx="1"/>
          </p:nvPr>
        </p:nvSpPr>
        <p:spPr>
          <a:xfrm>
            <a:off x="457200" y="1106312"/>
            <a:ext cx="8458200" cy="5248452"/>
          </a:xfrm>
        </p:spPr>
        <p:txBody>
          <a:bodyPr>
            <a:normAutofit/>
          </a:bodyPr>
          <a:lstStyle/>
          <a:p>
            <a:pPr marL="457200" indent="-457200">
              <a:buFont typeface="+mj-lt"/>
              <a:buAutoNum type="arabicPeriod"/>
            </a:pPr>
            <a:r>
              <a:rPr lang="en-US" sz="2000" b="1" dirty="0" smtClean="0"/>
              <a:t>Engage Hospital and Community Leaders at Many Levels</a:t>
            </a:r>
          </a:p>
          <a:p>
            <a:pPr lvl="1"/>
            <a:r>
              <a:rPr lang="en-US" sz="1700" dirty="0"/>
              <a:t>MHA Board and Committee Members</a:t>
            </a:r>
          </a:p>
          <a:p>
            <a:pPr lvl="1"/>
            <a:r>
              <a:rPr lang="en-US" sz="1700" dirty="0" smtClean="0"/>
              <a:t>Hospital </a:t>
            </a:r>
            <a:r>
              <a:rPr lang="en-US" sz="1700" dirty="0"/>
              <a:t>Board of Trustee </a:t>
            </a:r>
            <a:r>
              <a:rPr lang="en-US" sz="1700" dirty="0" smtClean="0"/>
              <a:t>Members</a:t>
            </a:r>
            <a:endParaRPr lang="en-US" sz="1700" dirty="0"/>
          </a:p>
          <a:p>
            <a:pPr lvl="1"/>
            <a:r>
              <a:rPr lang="en-US" sz="1700" dirty="0"/>
              <a:t>CEOs &amp; Hospital Senior Leaders</a:t>
            </a:r>
          </a:p>
          <a:p>
            <a:pPr lvl="1"/>
            <a:r>
              <a:rPr lang="en-US" sz="1700" dirty="0" smtClean="0"/>
              <a:t>Hospital </a:t>
            </a:r>
            <a:r>
              <a:rPr lang="en-US" sz="1700" dirty="0"/>
              <a:t>Quality &amp; Safety Leaders </a:t>
            </a:r>
            <a:endParaRPr lang="en-US" sz="1700" dirty="0" smtClean="0"/>
          </a:p>
          <a:p>
            <a:pPr lvl="1"/>
            <a:r>
              <a:rPr lang="en-US" sz="1700" dirty="0" smtClean="0"/>
              <a:t>Community Partner Leaders</a:t>
            </a:r>
          </a:p>
          <a:p>
            <a:pPr marL="457200" indent="-457200">
              <a:buFont typeface="+mj-lt"/>
              <a:buAutoNum type="arabicPeriod"/>
            </a:pPr>
            <a:r>
              <a:rPr lang="en-US" sz="2000" b="1" dirty="0" smtClean="0"/>
              <a:t>Strive to Keep the Goal a Priority:  “Always on the Agenda”</a:t>
            </a:r>
          </a:p>
          <a:p>
            <a:pPr marL="457200" indent="-457200">
              <a:buFont typeface="+mj-lt"/>
              <a:buAutoNum type="arabicPeriod"/>
            </a:pPr>
            <a:r>
              <a:rPr lang="en-US" sz="2000" b="1" dirty="0" smtClean="0"/>
              <a:t>Use a Multi-Method Approach to Keep Work “Top of Mind”</a:t>
            </a:r>
          </a:p>
          <a:p>
            <a:pPr lvl="1"/>
            <a:r>
              <a:rPr lang="en-US" sz="1700" dirty="0" smtClean="0"/>
              <a:t>Board, Committee, Patient Care Unit Meetings</a:t>
            </a:r>
          </a:p>
          <a:p>
            <a:pPr lvl="1"/>
            <a:r>
              <a:rPr lang="en-US" sz="1700" dirty="0" smtClean="0"/>
              <a:t>MHA Communications that are timely; share progress and stories</a:t>
            </a:r>
          </a:p>
          <a:p>
            <a:pPr lvl="1"/>
            <a:r>
              <a:rPr lang="en-US" sz="1700" dirty="0" smtClean="0">
                <a:hlinkClick r:id="rId3"/>
              </a:rPr>
              <a:t>www.patientcarelink.org</a:t>
            </a:r>
            <a:endParaRPr lang="en-US" sz="1700" dirty="0" smtClean="0"/>
          </a:p>
          <a:p>
            <a:pPr lvl="1"/>
            <a:r>
              <a:rPr lang="en-US" sz="1700" dirty="0" smtClean="0"/>
              <a:t>Presentations at meetings &amp; organizations to share the goal and progress </a:t>
            </a:r>
          </a:p>
          <a:p>
            <a:pPr lvl="1"/>
            <a:r>
              <a:rPr lang="en-US" sz="1700" dirty="0" smtClean="0"/>
              <a:t>Reaching out to hospitals, sharing resources, providing support as needed</a:t>
            </a:r>
          </a:p>
          <a:p>
            <a:pPr lvl="1"/>
            <a:r>
              <a:rPr lang="en-US" sz="1700" dirty="0" smtClean="0"/>
              <a:t>Responding to impact of changing landscape of hospital affiliations, mergers, care networks</a:t>
            </a:r>
          </a:p>
          <a:p>
            <a:endParaRPr lang="en-US" sz="2800" dirty="0" smtClean="0"/>
          </a:p>
          <a:p>
            <a:endParaRPr lang="en-US" sz="2800" dirty="0" smtClean="0"/>
          </a:p>
          <a:p>
            <a:pPr lvl="1"/>
            <a:endParaRPr lang="en-US" sz="2800" dirty="0" smtClean="0"/>
          </a:p>
          <a:p>
            <a:pPr lvl="1"/>
            <a:endParaRPr lang="en-US" sz="2800" dirty="0"/>
          </a:p>
        </p:txBody>
      </p:sp>
      <p:sp>
        <p:nvSpPr>
          <p:cNvPr id="4" name="Slide Number Placeholder 3"/>
          <p:cNvSpPr>
            <a:spLocks noGrp="1"/>
          </p:cNvSpPr>
          <p:nvPr>
            <p:ph type="sldNum" sz="quarter" idx="12"/>
          </p:nvPr>
        </p:nvSpPr>
        <p:spPr/>
        <p:txBody>
          <a:bodyPr/>
          <a:lstStyle/>
          <a:p>
            <a:fld id="{AF4DEA78-3FA6-274D-A7AF-29BF3049C90B}" type="slidenum">
              <a:rPr lang="en-US">
                <a:solidFill>
                  <a:prstClr val="black">
                    <a:tint val="75000"/>
                  </a:prstClr>
                </a:solidFill>
              </a:rPr>
              <a:pPr/>
              <a:t>23</a:t>
            </a:fld>
            <a:endParaRPr lang="en-US" dirty="0">
              <a:solidFill>
                <a:prstClr val="black">
                  <a:tint val="75000"/>
                </a:prst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52131" y="138556"/>
            <a:ext cx="4288033" cy="584775"/>
          </a:xfrm>
          <a:prstGeom prst="rect">
            <a:avLst/>
          </a:prstGeom>
          <a:noFill/>
        </p:spPr>
        <p:txBody>
          <a:bodyPr wrap="none" rtlCol="0">
            <a:spAutoFit/>
          </a:bodyPr>
          <a:lstStyle/>
          <a:p>
            <a:pPr defTabSz="457200" fontAlgn="auto">
              <a:spcBef>
                <a:spcPts val="0"/>
              </a:spcBef>
              <a:spcAft>
                <a:spcPts val="0"/>
              </a:spcAft>
            </a:pPr>
            <a:r>
              <a:rPr lang="en-US" sz="3200" dirty="0" smtClean="0">
                <a:solidFill>
                  <a:prstClr val="black"/>
                </a:solidFill>
                <a:latin typeface="Calibri"/>
                <a:ea typeface="+mn-ea"/>
                <a:cs typeface="+mn-cs"/>
                <a:hlinkClick r:id="rId2"/>
              </a:rPr>
              <a:t>www.patientcarelink.org</a:t>
            </a:r>
            <a:endParaRPr lang="en-US" sz="3200" dirty="0">
              <a:solidFill>
                <a:prstClr val="black"/>
              </a:solidFill>
              <a:latin typeface="Calibri"/>
              <a:ea typeface="+mn-ea"/>
              <a:cs typeface="+mn-cs"/>
            </a:endParaRPr>
          </a:p>
        </p:txBody>
      </p:sp>
      <p:sp>
        <p:nvSpPr>
          <p:cNvPr id="5" name="Slide Number Placeholder 4"/>
          <p:cNvSpPr>
            <a:spLocks noGrp="1"/>
          </p:cNvSpPr>
          <p:nvPr>
            <p:ph type="sldNum" sz="quarter" idx="12"/>
          </p:nvPr>
        </p:nvSpPr>
        <p:spPr/>
        <p:txBody>
          <a:bodyPr/>
          <a:lstStyle/>
          <a:p>
            <a:fld id="{AF4DEA78-3FA6-274D-A7AF-29BF3049C90B}" type="slidenum">
              <a:rPr lang="en-US" smtClean="0">
                <a:solidFill>
                  <a:prstClr val="black">
                    <a:tint val="75000"/>
                  </a:prstClr>
                </a:solidFill>
              </a:rPr>
              <a:pPr/>
              <a:t>24</a:t>
            </a:fld>
            <a:endParaRPr lang="en-US" dirty="0">
              <a:solidFill>
                <a:prstClr val="black">
                  <a:tint val="75000"/>
                </a:prstClr>
              </a:solidFill>
            </a:endParaRPr>
          </a:p>
        </p:txBody>
      </p:sp>
      <p:pic>
        <p:nvPicPr>
          <p:cNvPr id="1026" name="Picture 2"/>
          <p:cNvPicPr>
            <a:picLocks noChangeAspect="1" noChangeArrowheads="1"/>
          </p:cNvPicPr>
          <p:nvPr/>
        </p:nvPicPr>
        <p:blipFill>
          <a:blip r:embed="rId3"/>
          <a:srcRect/>
          <a:stretch>
            <a:fillRect/>
          </a:stretch>
        </p:blipFill>
        <p:spPr bwMode="auto">
          <a:xfrm>
            <a:off x="1" y="723330"/>
            <a:ext cx="9144000" cy="6134670"/>
          </a:xfrm>
          <a:prstGeom prst="rect">
            <a:avLst/>
          </a:prstGeom>
          <a:solidFill>
            <a:schemeClr val="tx1"/>
          </a:solid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MHA ‘s SPIA Evolves:</a:t>
            </a:r>
            <a:br>
              <a:rPr lang="en-US" b="1" dirty="0" smtClean="0"/>
            </a:br>
            <a:r>
              <a:rPr lang="en-US" b="1" dirty="0" smtClean="0"/>
              <a:t>2013 Quality and Safety Goals</a:t>
            </a:r>
            <a:endParaRPr lang="en-US" b="1" dirty="0"/>
          </a:p>
        </p:txBody>
      </p:sp>
      <p:sp>
        <p:nvSpPr>
          <p:cNvPr id="3" name="Content Placeholder 2"/>
          <p:cNvSpPr>
            <a:spLocks noGrp="1"/>
          </p:cNvSpPr>
          <p:nvPr>
            <p:ph idx="1"/>
          </p:nvPr>
        </p:nvSpPr>
        <p:spPr>
          <a:xfrm>
            <a:off x="457200" y="1417638"/>
            <a:ext cx="8229600" cy="4708525"/>
          </a:xfrm>
        </p:spPr>
        <p:txBody>
          <a:bodyPr>
            <a:normAutofit/>
          </a:bodyPr>
          <a:lstStyle/>
          <a:p>
            <a:pPr>
              <a:buNone/>
            </a:pPr>
            <a:endParaRPr lang="en-US" dirty="0" smtClean="0"/>
          </a:p>
          <a:p>
            <a:pPr marL="514350" indent="-514350">
              <a:buFont typeface="+mj-lt"/>
              <a:buAutoNum type="arabicPeriod"/>
            </a:pPr>
            <a:r>
              <a:rPr lang="en-US" dirty="0" smtClean="0"/>
              <a:t>Reduce preventable hospital acquired conditions of CLABSI, CAUTI, and SSI by 40% by 2015</a:t>
            </a:r>
          </a:p>
          <a:p>
            <a:pPr marL="514350" indent="-514350">
              <a:buFont typeface="+mj-lt"/>
              <a:buAutoNum type="arabicPeriod"/>
            </a:pPr>
            <a:r>
              <a:rPr lang="en-US" dirty="0" smtClean="0"/>
              <a:t>Reduce preventable readmissions by 20% by 2015</a:t>
            </a:r>
          </a:p>
          <a:p>
            <a:pPr marL="514350" indent="-514350">
              <a:buFont typeface="+mj-lt"/>
              <a:buAutoNum type="arabicPeriod"/>
            </a:pPr>
            <a:endParaRPr lang="en-US" sz="1800" dirty="0" smtClean="0"/>
          </a:p>
          <a:p>
            <a:pPr>
              <a:buNone/>
            </a:pPr>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pPr eaLnBrk="1" hangingPunct="1"/>
            <a:r>
              <a:rPr lang="en-US" sz="3200" smtClean="0"/>
              <a:t>Quality and Patient Safety Division</a:t>
            </a:r>
            <a:br>
              <a:rPr lang="en-US" sz="3200" smtClean="0"/>
            </a:br>
            <a:r>
              <a:rPr lang="en-US" sz="2000" smtClean="0"/>
              <a:t>Massachusetts Board of Registration in Medicine</a:t>
            </a:r>
          </a:p>
        </p:txBody>
      </p:sp>
      <p:sp>
        <p:nvSpPr>
          <p:cNvPr id="15362" name="Rectangle 3"/>
          <p:cNvSpPr>
            <a:spLocks noGrp="1" noChangeArrowheads="1"/>
          </p:cNvSpPr>
          <p:nvPr>
            <p:ph type="body" idx="1"/>
          </p:nvPr>
        </p:nvSpPr>
        <p:spPr>
          <a:xfrm>
            <a:off x="1143000" y="2667000"/>
            <a:ext cx="7772400" cy="3581400"/>
          </a:xfrm>
        </p:spPr>
        <p:txBody>
          <a:bodyPr/>
          <a:lstStyle/>
          <a:p>
            <a:pPr marL="0" indent="0" eaLnBrk="1" hangingPunct="1">
              <a:lnSpc>
                <a:spcPct val="90000"/>
              </a:lnSpc>
              <a:buFont typeface="Wingdings" pitchFamily="2" charset="2"/>
              <a:buNone/>
            </a:pPr>
            <a:r>
              <a:rPr lang="en-US" sz="3600" smtClean="0"/>
              <a:t>Sharing Lessons Learned</a:t>
            </a:r>
          </a:p>
          <a:p>
            <a:pPr marL="0" indent="0" eaLnBrk="1" hangingPunct="1">
              <a:lnSpc>
                <a:spcPct val="90000"/>
              </a:lnSpc>
              <a:buFont typeface="Wingdings" pitchFamily="2" charset="2"/>
              <a:buNone/>
            </a:pPr>
            <a:endParaRPr lang="en-US" sz="2000" smtClean="0"/>
          </a:p>
          <a:p>
            <a:pPr marL="0" indent="0" eaLnBrk="1" hangingPunct="1">
              <a:lnSpc>
                <a:spcPct val="90000"/>
              </a:lnSpc>
              <a:buFont typeface="Wingdings" pitchFamily="2" charset="2"/>
              <a:buNone/>
            </a:pPr>
            <a:r>
              <a:rPr lang="en-US" sz="2800" smtClean="0"/>
              <a:t>Massachusetts Coalition for the Prevention of Medical Errors 15</a:t>
            </a:r>
            <a:r>
              <a:rPr lang="en-US" sz="2800" baseline="30000" smtClean="0"/>
              <a:t>th</a:t>
            </a:r>
            <a:r>
              <a:rPr lang="en-US" sz="2800" smtClean="0"/>
              <a:t> Anniversary Celebration  May 20, 2013 </a:t>
            </a:r>
          </a:p>
          <a:p>
            <a:pPr marL="0" indent="0" eaLnBrk="1" hangingPunct="1">
              <a:lnSpc>
                <a:spcPct val="90000"/>
              </a:lnSpc>
              <a:buFont typeface="Wingdings" pitchFamily="2" charset="2"/>
              <a:buNone/>
            </a:pPr>
            <a:endParaRPr lang="en-US" sz="2800" smtClean="0">
              <a:solidFill>
                <a:schemeClr val="hlink"/>
              </a:solidFill>
            </a:endParaRPr>
          </a:p>
          <a:p>
            <a:pPr marL="0" indent="0" eaLnBrk="1" hangingPunct="1">
              <a:lnSpc>
                <a:spcPct val="90000"/>
              </a:lnSpc>
              <a:buFont typeface="Wingdings" pitchFamily="2" charset="2"/>
              <a:buNone/>
            </a:pPr>
            <a:r>
              <a:rPr lang="en-US" sz="2400" smtClean="0">
                <a:solidFill>
                  <a:schemeClr val="hlink"/>
                </a:solidFill>
              </a:rPr>
              <a:t>Tracy L. Gay, MHSA, JD</a:t>
            </a:r>
          </a:p>
          <a:p>
            <a:pPr marL="0" indent="0" eaLnBrk="1" hangingPunct="1">
              <a:lnSpc>
                <a:spcPct val="90000"/>
              </a:lnSpc>
              <a:buFont typeface="Wingdings" pitchFamily="2" charset="2"/>
              <a:buNone/>
            </a:pPr>
            <a:r>
              <a:rPr lang="en-US" sz="2400" smtClean="0">
                <a:solidFill>
                  <a:schemeClr val="hlink"/>
                </a:solidFill>
              </a:rPr>
              <a:t>Director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4"/>
          <p:cNvSpPr txBox="1">
            <a:spLocks noChangeArrowheads="1"/>
          </p:cNvSpPr>
          <p:nvPr/>
        </p:nvSpPr>
        <p:spPr bwMode="auto">
          <a:xfrm>
            <a:off x="1905000" y="990600"/>
            <a:ext cx="7086600" cy="579438"/>
          </a:xfrm>
          <a:prstGeom prst="rect">
            <a:avLst/>
          </a:prstGeom>
          <a:noFill/>
          <a:ln w="9525">
            <a:noFill/>
            <a:miter lim="800000"/>
            <a:headEnd/>
            <a:tailEnd/>
          </a:ln>
          <a:effectLst/>
        </p:spPr>
        <p:txBody>
          <a:bodyPr>
            <a:spAutoFit/>
          </a:bodyPr>
          <a:lstStyle/>
          <a:p>
            <a:pPr>
              <a:defRPr/>
            </a:pPr>
            <a:r>
              <a:rPr lang="en-US" sz="3200">
                <a:solidFill>
                  <a:srgbClr val="0000CC"/>
                </a:solidFill>
                <a:latin typeface="Tahoma" pitchFamily="34" charset="0"/>
                <a:ea typeface="+mn-ea"/>
                <a:cs typeface="+mn-cs"/>
              </a:rPr>
              <a:t>PCA Regulations</a:t>
            </a:r>
            <a:endParaRPr lang="en-US" sz="3600" b="1">
              <a:solidFill>
                <a:srgbClr val="0000CC"/>
              </a:solidFill>
              <a:effectLst>
                <a:outerShdw blurRad="38100" dist="38100" dir="2700000" algn="tl">
                  <a:srgbClr val="C0C0C0"/>
                </a:outerShdw>
              </a:effectLst>
              <a:latin typeface="Arial" charset="0"/>
              <a:ea typeface="+mn-ea"/>
              <a:cs typeface="+mn-cs"/>
            </a:endParaRPr>
          </a:p>
        </p:txBody>
      </p:sp>
      <p:sp>
        <p:nvSpPr>
          <p:cNvPr id="17410" name="Text Box 5"/>
          <p:cNvSpPr txBox="1">
            <a:spLocks noChangeArrowheads="1"/>
          </p:cNvSpPr>
          <p:nvPr/>
        </p:nvSpPr>
        <p:spPr bwMode="auto">
          <a:xfrm>
            <a:off x="1219200" y="2209800"/>
            <a:ext cx="7543800" cy="4108450"/>
          </a:xfrm>
          <a:prstGeom prst="rect">
            <a:avLst/>
          </a:prstGeom>
          <a:noFill/>
          <a:ln w="9525">
            <a:noFill/>
            <a:miter lim="800000"/>
            <a:headEnd/>
            <a:tailEnd/>
          </a:ln>
        </p:spPr>
        <p:txBody>
          <a:bodyPr>
            <a:spAutoFit/>
          </a:bodyPr>
          <a:lstStyle/>
          <a:p>
            <a:pPr marL="111125" defTabSz="455613">
              <a:buFont typeface="Wingdings" pitchFamily="2" charset="2"/>
              <a:buNone/>
            </a:pPr>
            <a:r>
              <a:rPr lang="en-US">
                <a:solidFill>
                  <a:srgbClr val="0000CC"/>
                </a:solidFill>
                <a:latin typeface="Tahoma" pitchFamily="34" charset="0"/>
                <a:ea typeface="+mn-ea"/>
                <a:cs typeface="+mn-cs"/>
              </a:rPr>
              <a:t>Focus on Prevention of Patient Harm through Requirements for Programs in:</a:t>
            </a:r>
          </a:p>
          <a:p>
            <a:pPr marL="111125" defTabSz="455613">
              <a:buFont typeface="Wingdings" pitchFamily="2" charset="2"/>
              <a:buNone/>
            </a:pPr>
            <a:endParaRPr lang="en-US">
              <a:solidFill>
                <a:srgbClr val="0000CC"/>
              </a:solidFill>
              <a:latin typeface="Tahoma" pitchFamily="34" charset="0"/>
              <a:ea typeface="+mn-ea"/>
              <a:cs typeface="+mn-cs"/>
            </a:endParaRPr>
          </a:p>
          <a:p>
            <a:pPr marL="225425" lvl="1" indent="452438" defTabSz="455613">
              <a:buClr>
                <a:srgbClr val="0000CC"/>
              </a:buClr>
              <a:buFont typeface="Wingdings" pitchFamily="2" charset="2"/>
              <a:buChar char="§"/>
            </a:pPr>
            <a:r>
              <a:rPr lang="en-US">
                <a:solidFill>
                  <a:srgbClr val="000000"/>
                </a:solidFill>
                <a:latin typeface="Tahoma" pitchFamily="34" charset="0"/>
                <a:ea typeface="+mn-ea"/>
                <a:cs typeface="+mn-cs"/>
              </a:rPr>
              <a:t>Quality Assurance </a:t>
            </a:r>
          </a:p>
          <a:p>
            <a:pPr marL="225425" lvl="1" indent="452438" defTabSz="455613">
              <a:buClr>
                <a:srgbClr val="0000CC"/>
              </a:buClr>
              <a:buFont typeface="Wingdings" pitchFamily="2" charset="2"/>
              <a:buChar char="§"/>
            </a:pPr>
            <a:r>
              <a:rPr lang="en-US">
                <a:solidFill>
                  <a:srgbClr val="000000"/>
                </a:solidFill>
                <a:latin typeface="Tahoma" pitchFamily="34" charset="0"/>
                <a:ea typeface="+mn-ea"/>
                <a:cs typeface="+mn-cs"/>
              </a:rPr>
              <a:t>Risk Management </a:t>
            </a:r>
          </a:p>
          <a:p>
            <a:pPr marL="225425" lvl="1" indent="452438" defTabSz="455613">
              <a:buClr>
                <a:srgbClr val="0000CC"/>
              </a:buClr>
              <a:buFont typeface="Wingdings" pitchFamily="2" charset="2"/>
              <a:buChar char="§"/>
            </a:pPr>
            <a:r>
              <a:rPr lang="en-US">
                <a:solidFill>
                  <a:srgbClr val="000000"/>
                </a:solidFill>
                <a:latin typeface="Tahoma" pitchFamily="34" charset="0"/>
                <a:ea typeface="+mn-ea"/>
                <a:cs typeface="+mn-cs"/>
              </a:rPr>
              <a:t>Peer Review</a:t>
            </a:r>
          </a:p>
          <a:p>
            <a:pPr marL="225425" lvl="1" indent="452438" defTabSz="455613">
              <a:buClr>
                <a:srgbClr val="0000CC"/>
              </a:buClr>
              <a:buFont typeface="Wingdings" pitchFamily="2" charset="2"/>
              <a:buChar char="§"/>
            </a:pPr>
            <a:r>
              <a:rPr lang="en-US">
                <a:solidFill>
                  <a:srgbClr val="000000"/>
                </a:solidFill>
                <a:latin typeface="Tahoma" pitchFamily="34" charset="0"/>
                <a:ea typeface="+mn-ea"/>
                <a:cs typeface="+mn-cs"/>
              </a:rPr>
              <a:t>Identification of Substandard Practice </a:t>
            </a:r>
          </a:p>
          <a:p>
            <a:pPr marL="225425" lvl="1" indent="452438" defTabSz="455613">
              <a:buClr>
                <a:srgbClr val="0000CC"/>
              </a:buClr>
              <a:buFont typeface="Wingdings" pitchFamily="2" charset="2"/>
              <a:buChar char="§"/>
            </a:pPr>
            <a:r>
              <a:rPr lang="en-US">
                <a:solidFill>
                  <a:srgbClr val="000000"/>
                </a:solidFill>
                <a:latin typeface="Tahoma" pitchFamily="34" charset="0"/>
                <a:ea typeface="+mn-ea"/>
                <a:cs typeface="+mn-cs"/>
              </a:rPr>
              <a:t>Prevention of Substandard Practice</a:t>
            </a:r>
          </a:p>
          <a:p>
            <a:pPr marL="225425" lvl="1" indent="452438" defTabSz="455613">
              <a:buClr>
                <a:srgbClr val="0000CC"/>
              </a:buClr>
            </a:pPr>
            <a:endParaRPr lang="en-US">
              <a:solidFill>
                <a:srgbClr val="000000"/>
              </a:solidFill>
              <a:latin typeface="Tahoma" pitchFamily="34" charset="0"/>
              <a:ea typeface="+mn-ea"/>
              <a:cs typeface="+mn-cs"/>
            </a:endParaRPr>
          </a:p>
          <a:p>
            <a:pPr marL="111125" defTabSz="455613">
              <a:buClr>
                <a:srgbClr val="0000CC"/>
              </a:buClr>
            </a:pPr>
            <a:r>
              <a:rPr lang="en-US">
                <a:solidFill>
                  <a:srgbClr val="0000CC"/>
                </a:solidFill>
                <a:latin typeface="Tahoma" pitchFamily="34" charset="0"/>
                <a:ea typeface="+mn-ea"/>
                <a:cs typeface="+mn-cs"/>
              </a:rPr>
              <a:t>Assure Corporate and Physician Leadership in Programs.</a:t>
            </a:r>
          </a:p>
        </p:txBody>
      </p:sp>
      <p:sp>
        <p:nvSpPr>
          <p:cNvPr id="17411" name="Text Box 6"/>
          <p:cNvSpPr txBox="1">
            <a:spLocks noChangeArrowheads="1"/>
          </p:cNvSpPr>
          <p:nvPr/>
        </p:nvSpPr>
        <p:spPr bwMode="auto">
          <a:xfrm>
            <a:off x="5791200" y="6096000"/>
            <a:ext cx="2895600" cy="336550"/>
          </a:xfrm>
          <a:prstGeom prst="rect">
            <a:avLst/>
          </a:prstGeom>
          <a:noFill/>
          <a:ln w="9525">
            <a:noFill/>
            <a:miter lim="800000"/>
            <a:headEnd/>
            <a:tailEnd/>
          </a:ln>
        </p:spPr>
        <p:txBody>
          <a:bodyPr>
            <a:spAutoFit/>
          </a:bodyPr>
          <a:lstStyle/>
          <a:p>
            <a:r>
              <a:rPr lang="en-US" sz="1600">
                <a:solidFill>
                  <a:srgbClr val="0000CC"/>
                </a:solidFill>
                <a:latin typeface="Tahoma" pitchFamily="34" charset="0"/>
                <a:ea typeface="+mn-ea"/>
                <a:cs typeface="+mn-cs"/>
              </a:rPr>
              <a:t>243 CMR 3.00, et seq.</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ext Box 2"/>
          <p:cNvSpPr txBox="1">
            <a:spLocks noChangeArrowheads="1"/>
          </p:cNvSpPr>
          <p:nvPr/>
        </p:nvSpPr>
        <p:spPr bwMode="auto">
          <a:xfrm>
            <a:off x="1905000" y="990600"/>
            <a:ext cx="6553200" cy="641350"/>
          </a:xfrm>
          <a:prstGeom prst="rect">
            <a:avLst/>
          </a:prstGeom>
          <a:noFill/>
          <a:ln w="9525">
            <a:noFill/>
            <a:miter lim="800000"/>
            <a:headEnd/>
            <a:tailEnd/>
          </a:ln>
          <a:effectLst/>
        </p:spPr>
        <p:txBody>
          <a:bodyPr>
            <a:spAutoFit/>
          </a:bodyPr>
          <a:lstStyle/>
          <a:p>
            <a:pPr>
              <a:defRPr/>
            </a:pPr>
            <a:r>
              <a:rPr lang="en-US" sz="3200">
                <a:solidFill>
                  <a:srgbClr val="0000CC"/>
                </a:solidFill>
                <a:latin typeface="Tahoma" pitchFamily="34" charset="0"/>
                <a:ea typeface="+mn-ea"/>
                <a:cs typeface="+mn-cs"/>
              </a:rPr>
              <a:t>Health Care Facility Requirements</a:t>
            </a:r>
            <a:r>
              <a:rPr lang="en-US" sz="3200">
                <a:solidFill>
                  <a:srgbClr val="000066"/>
                </a:solidFill>
                <a:latin typeface="Tahoma" pitchFamily="34" charset="0"/>
                <a:ea typeface="+mn-ea"/>
                <a:cs typeface="+mn-cs"/>
              </a:rPr>
              <a:t> </a:t>
            </a:r>
            <a:r>
              <a:rPr lang="en-US" sz="3600" b="1">
                <a:solidFill>
                  <a:srgbClr val="0000CC"/>
                </a:solidFill>
                <a:effectLst>
                  <a:outerShdw blurRad="38100" dist="38100" dir="2700000" algn="tl">
                    <a:srgbClr val="C0C0C0"/>
                  </a:outerShdw>
                </a:effectLst>
                <a:latin typeface="Arial" charset="0"/>
                <a:ea typeface="+mn-ea"/>
                <a:cs typeface="+mn-cs"/>
              </a:rPr>
              <a:t> </a:t>
            </a:r>
            <a:endParaRPr lang="en-US" sz="2800" b="1">
              <a:solidFill>
                <a:srgbClr val="000000"/>
              </a:solidFill>
              <a:effectLst>
                <a:outerShdw blurRad="38100" dist="38100" dir="2700000" algn="tl">
                  <a:srgbClr val="C0C0C0"/>
                </a:outerShdw>
              </a:effectLst>
              <a:latin typeface="Arial" charset="0"/>
              <a:ea typeface="+mn-ea"/>
              <a:cs typeface="+mn-cs"/>
            </a:endParaRPr>
          </a:p>
        </p:txBody>
      </p:sp>
      <p:sp>
        <p:nvSpPr>
          <p:cNvPr id="225283" name="Text Box 3"/>
          <p:cNvSpPr txBox="1">
            <a:spLocks noChangeArrowheads="1"/>
          </p:cNvSpPr>
          <p:nvPr/>
        </p:nvSpPr>
        <p:spPr bwMode="auto">
          <a:xfrm>
            <a:off x="914400" y="2057400"/>
            <a:ext cx="7620000" cy="4657725"/>
          </a:xfrm>
          <a:prstGeom prst="rect">
            <a:avLst/>
          </a:prstGeom>
          <a:noFill/>
          <a:ln w="9525">
            <a:noFill/>
            <a:miter lim="800000"/>
            <a:headEnd/>
            <a:tailEnd/>
          </a:ln>
          <a:effectLst/>
        </p:spPr>
        <p:txBody>
          <a:bodyPr>
            <a:spAutoFit/>
          </a:bodyPr>
          <a:lstStyle/>
          <a:p>
            <a:pPr marL="173038" indent="-173038">
              <a:defRPr/>
            </a:pPr>
            <a:r>
              <a:rPr lang="en-US" sz="3200" b="1">
                <a:solidFill>
                  <a:srgbClr val="FF9966"/>
                </a:solidFill>
                <a:effectLst>
                  <a:outerShdw blurRad="38100" dist="38100" dir="2700000" algn="tl">
                    <a:srgbClr val="C0C0C0"/>
                  </a:outerShdw>
                </a:effectLst>
                <a:latin typeface="Arial" charset="0"/>
                <a:ea typeface="+mn-ea"/>
                <a:cs typeface="+mn-cs"/>
              </a:rPr>
              <a:t>	</a:t>
            </a:r>
            <a:r>
              <a:rPr lang="en-US">
                <a:solidFill>
                  <a:srgbClr val="0000CC"/>
                </a:solidFill>
                <a:latin typeface="Tahoma" pitchFamily="34" charset="0"/>
                <a:ea typeface="+mn-ea"/>
                <a:cs typeface="+mn-cs"/>
              </a:rPr>
              <a:t>Health Care</a:t>
            </a:r>
            <a:r>
              <a:rPr lang="en-US" sz="3200" b="1">
                <a:solidFill>
                  <a:srgbClr val="FF9966"/>
                </a:solidFill>
                <a:latin typeface="Arial" charset="0"/>
                <a:ea typeface="+mn-ea"/>
                <a:cs typeface="+mn-cs"/>
              </a:rPr>
              <a:t> </a:t>
            </a:r>
            <a:r>
              <a:rPr lang="en-US">
                <a:solidFill>
                  <a:srgbClr val="0000CC"/>
                </a:solidFill>
                <a:latin typeface="Tahoma" pitchFamily="34" charset="0"/>
                <a:ea typeface="+mn-ea"/>
                <a:cs typeface="+mn-cs"/>
              </a:rPr>
              <a:t>Facility Must Have Procedures to Identify &amp; Analyze Patient Risk, including: </a:t>
            </a:r>
          </a:p>
          <a:p>
            <a:pPr marL="173038" indent="-173038">
              <a:defRPr/>
            </a:pPr>
            <a:endParaRPr lang="en-US">
              <a:solidFill>
                <a:srgbClr val="0000CC"/>
              </a:solidFill>
              <a:latin typeface="Tahoma" pitchFamily="34" charset="0"/>
              <a:ea typeface="+mn-ea"/>
              <a:cs typeface="+mn-cs"/>
            </a:endParaRPr>
          </a:p>
          <a:p>
            <a:pPr marL="741363" lvl="2" indent="-339725">
              <a:buClr>
                <a:srgbClr val="0000CC"/>
              </a:buClr>
              <a:buFont typeface="Wingdings" pitchFamily="2" charset="2"/>
              <a:buChar char="§"/>
              <a:defRPr/>
            </a:pPr>
            <a:r>
              <a:rPr lang="en-US">
                <a:solidFill>
                  <a:srgbClr val="000000"/>
                </a:solidFill>
                <a:latin typeface="Tahoma" pitchFamily="34" charset="0"/>
                <a:ea typeface="+mn-ea"/>
                <a:cs typeface="+mn-cs"/>
              </a:rPr>
              <a:t>internal incident reporting </a:t>
            </a:r>
          </a:p>
          <a:p>
            <a:pPr marL="741363" lvl="2" indent="-339725">
              <a:buClr>
                <a:srgbClr val="0000CC"/>
              </a:buClr>
              <a:buFont typeface="Wingdings" pitchFamily="2" charset="2"/>
              <a:buChar char="§"/>
              <a:defRPr/>
            </a:pPr>
            <a:r>
              <a:rPr lang="en-US">
                <a:solidFill>
                  <a:srgbClr val="000000"/>
                </a:solidFill>
                <a:latin typeface="Tahoma" pitchFamily="34" charset="0"/>
                <a:ea typeface="+mn-ea"/>
                <a:cs typeface="+mn-cs"/>
              </a:rPr>
              <a:t>medical record audit </a:t>
            </a:r>
          </a:p>
          <a:p>
            <a:pPr marL="741363" lvl="2" indent="-339725">
              <a:buClr>
                <a:srgbClr val="0000CC"/>
              </a:buClr>
              <a:buFont typeface="Wingdings" pitchFamily="2" charset="2"/>
              <a:buChar char="§"/>
              <a:defRPr/>
            </a:pPr>
            <a:r>
              <a:rPr lang="en-US">
                <a:solidFill>
                  <a:srgbClr val="000000"/>
                </a:solidFill>
                <a:latin typeface="Tahoma" pitchFamily="34" charset="0"/>
                <a:ea typeface="+mn-ea"/>
                <a:cs typeface="+mn-cs"/>
              </a:rPr>
              <a:t>data collection </a:t>
            </a:r>
          </a:p>
          <a:p>
            <a:pPr marL="741363" lvl="2" indent="-339725">
              <a:buClr>
                <a:srgbClr val="0000CC"/>
              </a:buClr>
              <a:buFont typeface="Wingdings" pitchFamily="2" charset="2"/>
              <a:buChar char="§"/>
              <a:defRPr/>
            </a:pPr>
            <a:r>
              <a:rPr lang="en-US">
                <a:solidFill>
                  <a:srgbClr val="000000"/>
                </a:solidFill>
                <a:latin typeface="Tahoma" pitchFamily="34" charset="0"/>
                <a:ea typeface="+mn-ea"/>
                <a:cs typeface="+mn-cs"/>
              </a:rPr>
              <a:t>patient complaint process</a:t>
            </a:r>
          </a:p>
          <a:p>
            <a:pPr marL="741363" lvl="2" indent="-339725">
              <a:buClr>
                <a:srgbClr val="0000CC"/>
              </a:buClr>
              <a:buFont typeface="Wingdings" pitchFamily="2" charset="2"/>
              <a:buNone/>
              <a:defRPr/>
            </a:pPr>
            <a:endParaRPr lang="en-US">
              <a:solidFill>
                <a:srgbClr val="000000"/>
              </a:solidFill>
              <a:latin typeface="Tahoma" pitchFamily="34" charset="0"/>
              <a:ea typeface="+mn-ea"/>
              <a:cs typeface="+mn-cs"/>
            </a:endParaRPr>
          </a:p>
          <a:p>
            <a:pPr marL="741363" lvl="2" indent="-339725">
              <a:buClr>
                <a:srgbClr val="0000CC"/>
              </a:buClr>
              <a:buFont typeface="Wingdings" pitchFamily="2" charset="2"/>
              <a:buChar char="§"/>
              <a:defRPr/>
            </a:pPr>
            <a:endParaRPr lang="en-US">
              <a:solidFill>
                <a:srgbClr val="000000"/>
              </a:solidFill>
              <a:latin typeface="Tahoma" pitchFamily="34" charset="0"/>
              <a:ea typeface="+mn-ea"/>
              <a:cs typeface="+mn-cs"/>
            </a:endParaRPr>
          </a:p>
          <a:p>
            <a:pPr marL="287338" lvl="1">
              <a:buClr>
                <a:srgbClr val="0000CC"/>
              </a:buClr>
              <a:buFont typeface="Wingdings" pitchFamily="2" charset="2"/>
              <a:buNone/>
              <a:defRPr/>
            </a:pPr>
            <a:endParaRPr lang="en-US">
              <a:solidFill>
                <a:srgbClr val="0000CC"/>
              </a:solidFill>
              <a:latin typeface="Tahoma" pitchFamily="34" charset="0"/>
              <a:ea typeface="+mn-ea"/>
              <a:cs typeface="+mn-cs"/>
            </a:endParaRPr>
          </a:p>
          <a:p>
            <a:pPr marL="741363" lvl="2" indent="-339725">
              <a:buClr>
                <a:srgbClr val="0000CC"/>
              </a:buClr>
              <a:defRPr/>
            </a:pPr>
            <a:endParaRPr lang="en-US">
              <a:solidFill>
                <a:srgbClr val="000000"/>
              </a:solidFill>
              <a:latin typeface="Tahoma" pitchFamily="34" charset="0"/>
              <a:ea typeface="+mn-ea"/>
              <a:cs typeface="+mn-cs"/>
            </a:endParaRPr>
          </a:p>
          <a:p>
            <a:pPr marL="173038" indent="-173038">
              <a:buClr>
                <a:srgbClr val="0000CC"/>
              </a:buClr>
              <a:defRPr/>
            </a:pPr>
            <a:r>
              <a:rPr lang="en-US" sz="2800" b="1">
                <a:solidFill>
                  <a:srgbClr val="000000"/>
                </a:solidFill>
                <a:effectLst>
                  <a:outerShdw blurRad="38100" dist="38100" dir="2700000" algn="tl">
                    <a:srgbClr val="C0C0C0"/>
                  </a:outerShdw>
                </a:effectLst>
                <a:latin typeface="Arial" charset="0"/>
                <a:ea typeface="+mn-ea"/>
                <a:cs typeface="+mn-cs"/>
              </a:rPr>
              <a:t>	</a:t>
            </a:r>
            <a:endParaRPr lang="en-US" sz="1200" b="1">
              <a:solidFill>
                <a:srgbClr val="000000"/>
              </a:solidFill>
              <a:effectLst>
                <a:outerShdw blurRad="38100" dist="38100" dir="2700000" algn="tl">
                  <a:srgbClr val="C0C0C0"/>
                </a:outerShdw>
              </a:effectLst>
              <a:latin typeface="Arial" charset="0"/>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2035175" y="228600"/>
            <a:ext cx="6908800" cy="1462088"/>
          </a:xfrm>
        </p:spPr>
        <p:txBody>
          <a:bodyPr/>
          <a:lstStyle/>
          <a:p>
            <a:pPr eaLnBrk="1" hangingPunct="1"/>
            <a:r>
              <a:rPr lang="en-US" sz="3200" smtClean="0">
                <a:solidFill>
                  <a:schemeClr val="hlink"/>
                </a:solidFill>
              </a:rPr>
              <a:t>QPS Division Activities</a:t>
            </a:r>
          </a:p>
        </p:txBody>
      </p:sp>
      <p:sp>
        <p:nvSpPr>
          <p:cNvPr id="21506" name="Rectangle 3"/>
          <p:cNvSpPr>
            <a:spLocks noGrp="1" noChangeArrowheads="1"/>
          </p:cNvSpPr>
          <p:nvPr>
            <p:ph type="body" idx="1"/>
          </p:nvPr>
        </p:nvSpPr>
        <p:spPr>
          <a:xfrm>
            <a:off x="1143000" y="2514600"/>
            <a:ext cx="7467600" cy="4038600"/>
          </a:xfrm>
        </p:spPr>
        <p:txBody>
          <a:bodyPr/>
          <a:lstStyle/>
          <a:p>
            <a:pPr eaLnBrk="1" hangingPunct="1">
              <a:lnSpc>
                <a:spcPct val="90000"/>
              </a:lnSpc>
              <a:buClr>
                <a:schemeClr val="hlink"/>
              </a:buClr>
              <a:buSzTx/>
              <a:buFont typeface="Wingdings" pitchFamily="2" charset="2"/>
              <a:buChar char="§"/>
            </a:pPr>
            <a:r>
              <a:rPr lang="en-US" sz="2000" smtClean="0"/>
              <a:t>Assess how a health care facility is using its quality data to drive improvement.</a:t>
            </a:r>
          </a:p>
          <a:p>
            <a:pPr eaLnBrk="1" hangingPunct="1">
              <a:lnSpc>
                <a:spcPct val="90000"/>
              </a:lnSpc>
              <a:buClr>
                <a:schemeClr val="hlink"/>
              </a:buClr>
              <a:buSzTx/>
              <a:buFont typeface="Wingdings" pitchFamily="2" charset="2"/>
              <a:buChar char="§"/>
            </a:pPr>
            <a:r>
              <a:rPr lang="en-US" sz="2000" smtClean="0"/>
              <a:t>Assess health care facility’s processes for review of quality &amp; patient safety concerns.</a:t>
            </a:r>
          </a:p>
          <a:p>
            <a:pPr eaLnBrk="1" hangingPunct="1">
              <a:lnSpc>
                <a:spcPct val="90000"/>
              </a:lnSpc>
              <a:buClr>
                <a:schemeClr val="hlink"/>
              </a:buClr>
              <a:buSzTx/>
              <a:buFont typeface="Wingdings" pitchFamily="2" charset="2"/>
              <a:buChar char="§"/>
            </a:pPr>
            <a:r>
              <a:rPr lang="en-US" sz="2000" smtClean="0"/>
              <a:t>Report results of assessment back to health care facility leadership, with emphasis on quality improvement/lessons learned.</a:t>
            </a:r>
          </a:p>
          <a:p>
            <a:pPr eaLnBrk="1" hangingPunct="1">
              <a:lnSpc>
                <a:spcPct val="90000"/>
              </a:lnSpc>
              <a:buClr>
                <a:schemeClr val="hlink"/>
              </a:buClr>
              <a:buSzTx/>
              <a:buFont typeface="Wingdings" pitchFamily="2" charset="2"/>
              <a:buChar char="§"/>
            </a:pPr>
            <a:r>
              <a:rPr lang="en-US" sz="2000" smtClean="0"/>
              <a:t>Share health care facility quality initiatives and “lessons learned” through advisories, newsletters, workshops and expert panels.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US" sz="3200" smtClean="0"/>
              <a:t> </a:t>
            </a:r>
            <a:r>
              <a:rPr lang="en-US" sz="3200" smtClean="0">
                <a:solidFill>
                  <a:schemeClr val="hlink"/>
                </a:solidFill>
              </a:rPr>
              <a:t>QPS Division Newsletters</a:t>
            </a:r>
          </a:p>
        </p:txBody>
      </p:sp>
      <p:sp>
        <p:nvSpPr>
          <p:cNvPr id="23554" name="Rectangle 3"/>
          <p:cNvSpPr>
            <a:spLocks noGrp="1" noChangeArrowheads="1"/>
          </p:cNvSpPr>
          <p:nvPr>
            <p:ph type="body" idx="1"/>
          </p:nvPr>
        </p:nvSpPr>
        <p:spPr>
          <a:xfrm>
            <a:off x="685800" y="2362200"/>
            <a:ext cx="8077200" cy="3886200"/>
          </a:xfrm>
        </p:spPr>
        <p:txBody>
          <a:bodyPr/>
          <a:lstStyle/>
          <a:p>
            <a:pPr marL="628650" indent="-285750" eaLnBrk="1" hangingPunct="1">
              <a:lnSpc>
                <a:spcPct val="80000"/>
              </a:lnSpc>
              <a:buClr>
                <a:schemeClr val="hlink"/>
              </a:buClr>
              <a:buSzTx/>
              <a:buFont typeface="Wingdings" pitchFamily="2" charset="2"/>
              <a:buNone/>
            </a:pPr>
            <a:r>
              <a:rPr lang="en-US" sz="2000" smtClean="0">
                <a:solidFill>
                  <a:schemeClr val="hlink"/>
                </a:solidFill>
              </a:rPr>
              <a:t>Examples of Articles</a:t>
            </a:r>
          </a:p>
          <a:p>
            <a:pPr marL="628650" indent="-285750" eaLnBrk="1" hangingPunct="1">
              <a:lnSpc>
                <a:spcPct val="80000"/>
              </a:lnSpc>
              <a:buClr>
                <a:schemeClr val="hlink"/>
              </a:buClr>
              <a:buSzTx/>
              <a:buFont typeface="Wingdings" pitchFamily="2" charset="2"/>
              <a:buNone/>
            </a:pPr>
            <a:endParaRPr lang="en-US" sz="800" smtClean="0">
              <a:solidFill>
                <a:schemeClr val="hlink"/>
              </a:solidFill>
            </a:endParaRPr>
          </a:p>
          <a:p>
            <a:pPr marL="628650" indent="-285750" eaLnBrk="1" hangingPunct="1">
              <a:lnSpc>
                <a:spcPct val="80000"/>
              </a:lnSpc>
              <a:buClr>
                <a:schemeClr val="hlink"/>
              </a:buClr>
              <a:buSzTx/>
              <a:buFont typeface="Wingdings" pitchFamily="2" charset="2"/>
              <a:buChar char="§"/>
            </a:pPr>
            <a:r>
              <a:rPr lang="en-US" sz="2000" smtClean="0"/>
              <a:t>North Shore Medical Center – Accurate Weights in CHF Patients</a:t>
            </a:r>
          </a:p>
          <a:p>
            <a:pPr marL="628650" indent="-285750" eaLnBrk="1" hangingPunct="1">
              <a:lnSpc>
                <a:spcPct val="80000"/>
              </a:lnSpc>
              <a:buClr>
                <a:schemeClr val="hlink"/>
              </a:buClr>
              <a:buSzTx/>
              <a:buFont typeface="Wingdings" pitchFamily="2" charset="2"/>
              <a:buNone/>
            </a:pPr>
            <a:r>
              <a:rPr lang="en-US" sz="2000" smtClean="0"/>
              <a:t>	(April 2013) </a:t>
            </a:r>
          </a:p>
          <a:p>
            <a:pPr marL="628650" indent="-285750" eaLnBrk="1" hangingPunct="1">
              <a:lnSpc>
                <a:spcPct val="80000"/>
              </a:lnSpc>
              <a:buClr>
                <a:schemeClr val="hlink"/>
              </a:buClr>
              <a:buSzTx/>
              <a:buFont typeface="Wingdings" pitchFamily="2" charset="2"/>
              <a:buChar char="§"/>
            </a:pPr>
            <a:r>
              <a:rPr lang="en-US" sz="2000" smtClean="0"/>
              <a:t>Children’s Hospital Boston – Evidence-based handoff program (December 2012)</a:t>
            </a:r>
          </a:p>
          <a:p>
            <a:pPr marL="628650" indent="-285750" eaLnBrk="1" hangingPunct="1">
              <a:lnSpc>
                <a:spcPct val="80000"/>
              </a:lnSpc>
              <a:buClr>
                <a:schemeClr val="hlink"/>
              </a:buClr>
              <a:buSzTx/>
              <a:buFont typeface="Wingdings" pitchFamily="2" charset="2"/>
              <a:buChar char="§"/>
            </a:pPr>
            <a:r>
              <a:rPr lang="en-US" sz="2000" smtClean="0"/>
              <a:t>NEBH &amp; BIDMC – Preventing wrong site spine surgery (September 2012) </a:t>
            </a:r>
          </a:p>
          <a:p>
            <a:pPr marL="628650" indent="-285750" eaLnBrk="1" hangingPunct="1">
              <a:lnSpc>
                <a:spcPct val="80000"/>
              </a:lnSpc>
              <a:buClr>
                <a:schemeClr val="hlink"/>
              </a:buClr>
              <a:buSzTx/>
              <a:buFont typeface="Wingdings" pitchFamily="2" charset="2"/>
              <a:buChar char="§"/>
            </a:pPr>
            <a:r>
              <a:rPr lang="en-US" sz="2000" smtClean="0"/>
              <a:t>St. Vincent’s Hospital – Early ambulation in the ICU </a:t>
            </a:r>
          </a:p>
          <a:p>
            <a:pPr marL="628650" indent="-285750" eaLnBrk="1" hangingPunct="1">
              <a:lnSpc>
                <a:spcPct val="80000"/>
              </a:lnSpc>
              <a:buClr>
                <a:schemeClr val="hlink"/>
              </a:buClr>
              <a:buSzTx/>
              <a:buFont typeface="Wingdings" pitchFamily="2" charset="2"/>
              <a:buNone/>
            </a:pPr>
            <a:r>
              <a:rPr lang="en-US" sz="2000" smtClean="0"/>
              <a:t>	(August 2012)</a:t>
            </a:r>
          </a:p>
          <a:p>
            <a:pPr marL="628650" indent="-285750" eaLnBrk="1" hangingPunct="1">
              <a:lnSpc>
                <a:spcPct val="80000"/>
              </a:lnSpc>
              <a:buClr>
                <a:schemeClr val="hlink"/>
              </a:buClr>
              <a:buSzTx/>
              <a:buFont typeface="Wingdings" pitchFamily="2" charset="2"/>
              <a:buChar char="§"/>
            </a:pPr>
            <a:r>
              <a:rPr lang="en-US" sz="2000" smtClean="0"/>
              <a:t>Boston Medical Center – Emergency airway response team</a:t>
            </a:r>
          </a:p>
          <a:p>
            <a:pPr marL="628650" indent="-285750" eaLnBrk="1" hangingPunct="1">
              <a:lnSpc>
                <a:spcPct val="80000"/>
              </a:lnSpc>
              <a:buClr>
                <a:schemeClr val="hlink"/>
              </a:buClr>
              <a:buSzTx/>
              <a:buFont typeface="Wingdings" pitchFamily="2" charset="2"/>
              <a:buNone/>
            </a:pPr>
            <a:r>
              <a:rPr lang="en-US" sz="2000" smtClean="0"/>
              <a:t>	(April 2012)</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idx="4294967295"/>
          </p:nvPr>
        </p:nvSpPr>
        <p:spPr/>
        <p:txBody>
          <a:bodyPr/>
          <a:lstStyle/>
          <a:p>
            <a:pPr eaLnBrk="1" hangingPunct="1"/>
            <a:r>
              <a:rPr lang="en-US" sz="3200" smtClean="0"/>
              <a:t> </a:t>
            </a:r>
            <a:r>
              <a:rPr lang="en-US" sz="3200" smtClean="0">
                <a:solidFill>
                  <a:schemeClr val="hlink"/>
                </a:solidFill>
              </a:rPr>
              <a:t>QPS Division Advisories</a:t>
            </a:r>
            <a:r>
              <a:rPr lang="en-US" sz="3200" smtClean="0"/>
              <a:t> </a:t>
            </a:r>
          </a:p>
        </p:txBody>
      </p:sp>
      <p:sp>
        <p:nvSpPr>
          <p:cNvPr id="25602" name="Rectangle 3"/>
          <p:cNvSpPr>
            <a:spLocks noGrp="1" noChangeArrowheads="1"/>
          </p:cNvSpPr>
          <p:nvPr>
            <p:ph type="body" idx="4294967295"/>
          </p:nvPr>
        </p:nvSpPr>
        <p:spPr>
          <a:xfrm>
            <a:off x="685800" y="2438400"/>
            <a:ext cx="7772400" cy="2514600"/>
          </a:xfrm>
        </p:spPr>
        <p:txBody>
          <a:bodyPr/>
          <a:lstStyle/>
          <a:p>
            <a:pPr marL="571500" indent="-228600" eaLnBrk="1" hangingPunct="1">
              <a:buClr>
                <a:schemeClr val="hlink"/>
              </a:buClr>
              <a:buSzTx/>
              <a:buFont typeface="Wingdings" pitchFamily="2" charset="2"/>
              <a:buNone/>
              <a:tabLst>
                <a:tab pos="571500" algn="l"/>
              </a:tabLst>
            </a:pPr>
            <a:r>
              <a:rPr lang="en-US" sz="2000" smtClean="0">
                <a:solidFill>
                  <a:schemeClr val="hlink"/>
                </a:solidFill>
              </a:rPr>
              <a:t>Examples of Advisories</a:t>
            </a:r>
          </a:p>
          <a:p>
            <a:pPr marL="571500" indent="-228600" eaLnBrk="1" hangingPunct="1">
              <a:buClr>
                <a:schemeClr val="hlink"/>
              </a:buClr>
              <a:buSzTx/>
              <a:buFont typeface="Wingdings" pitchFamily="2" charset="2"/>
              <a:buNone/>
              <a:tabLst>
                <a:tab pos="571500" algn="l"/>
              </a:tabLst>
            </a:pPr>
            <a:endParaRPr lang="en-US" sz="1000" smtClean="0">
              <a:solidFill>
                <a:schemeClr val="hlink"/>
              </a:solidFill>
            </a:endParaRPr>
          </a:p>
          <a:p>
            <a:pPr marL="571500" indent="-228600" eaLnBrk="1" hangingPunct="1">
              <a:buClr>
                <a:schemeClr val="hlink"/>
              </a:buClr>
              <a:buSzTx/>
              <a:buFont typeface="Wingdings" pitchFamily="2" charset="2"/>
              <a:buChar char="§"/>
              <a:tabLst>
                <a:tab pos="571500" algn="l"/>
              </a:tabLst>
            </a:pPr>
            <a:r>
              <a:rPr lang="en-US" sz="2000" smtClean="0"/>
              <a:t>Robot-Assisted Surgery (March 2013)</a:t>
            </a:r>
          </a:p>
          <a:p>
            <a:pPr marL="571500" indent="-228600" eaLnBrk="1" hangingPunct="1">
              <a:buClr>
                <a:schemeClr val="hlink"/>
              </a:buClr>
              <a:buSzTx/>
              <a:buFont typeface="Wingdings" pitchFamily="2" charset="2"/>
              <a:buChar char="§"/>
              <a:tabLst>
                <a:tab pos="571500" algn="l"/>
              </a:tabLst>
            </a:pPr>
            <a:r>
              <a:rPr lang="en-US" sz="2000" smtClean="0"/>
              <a:t>Preoperative Assessment/Coordination of Care (January 2013)</a:t>
            </a:r>
          </a:p>
          <a:p>
            <a:pPr marL="571500" indent="-228600" eaLnBrk="1" hangingPunct="1">
              <a:buClr>
                <a:schemeClr val="hlink"/>
              </a:buClr>
              <a:buSzTx/>
              <a:buFont typeface="Wingdings" pitchFamily="2" charset="2"/>
              <a:buChar char="§"/>
              <a:tabLst>
                <a:tab pos="571500" algn="l"/>
              </a:tabLst>
            </a:pPr>
            <a:r>
              <a:rPr lang="en-US" sz="2000" smtClean="0"/>
              <a:t>Hydromorphone Advisory (September 2012)</a:t>
            </a:r>
          </a:p>
          <a:p>
            <a:pPr marL="571500" indent="-228600" eaLnBrk="1" hangingPunct="1">
              <a:buClr>
                <a:schemeClr val="hlink"/>
              </a:buClr>
              <a:buSzTx/>
              <a:buFont typeface="Wingdings" pitchFamily="2" charset="2"/>
              <a:buChar char="§"/>
              <a:tabLst>
                <a:tab pos="571500" algn="l"/>
              </a:tabLst>
            </a:pPr>
            <a:r>
              <a:rPr lang="en-US" sz="2000" smtClean="0"/>
              <a:t>Sharing HIPAA Protected Information for Quality Improvement Purposes (May 2012)</a:t>
            </a:r>
            <a:endParaRPr lang="en-US" sz="1000" smtClean="0"/>
          </a:p>
          <a:p>
            <a:pPr marL="571500" indent="-228600" eaLnBrk="1" hangingPunct="1">
              <a:buClr>
                <a:schemeClr val="hlink"/>
              </a:buClr>
              <a:buSzTx/>
              <a:buFont typeface="Wingdings" pitchFamily="2" charset="2"/>
              <a:buChar char="§"/>
              <a:tabLst>
                <a:tab pos="571500" algn="l"/>
              </a:tabLst>
            </a:pPr>
            <a:r>
              <a:rPr lang="en-US" sz="2000" smtClean="0"/>
              <a:t>Assessing the Strength of Quality Improvement Actions (February 2012)</a:t>
            </a:r>
          </a:p>
          <a:p>
            <a:pPr marL="571500" indent="-228600" eaLnBrk="1" hangingPunct="1">
              <a:buClr>
                <a:schemeClr val="hlink"/>
              </a:buClr>
              <a:buSzTx/>
              <a:buFont typeface="Wingdings" pitchFamily="2" charset="2"/>
              <a:buChar char="§"/>
              <a:tabLst>
                <a:tab pos="571500" algn="l"/>
              </a:tabLst>
            </a:pPr>
            <a:r>
              <a:rPr lang="en-US" sz="2000" smtClean="0"/>
              <a:t>Interventional Radiology Complications (July 2011)</a:t>
            </a:r>
            <a:endParaRPr lang="en-US" sz="10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1981200" y="304800"/>
            <a:ext cx="6908800" cy="1462088"/>
          </a:xfrm>
        </p:spPr>
        <p:txBody>
          <a:bodyPr/>
          <a:lstStyle/>
          <a:p>
            <a:pPr eaLnBrk="1" hangingPunct="1">
              <a:defRPr/>
            </a:pPr>
            <a:r>
              <a:rPr lang="en-US" sz="3200" smtClean="0">
                <a:solidFill>
                  <a:schemeClr val="hlink"/>
                </a:solidFill>
                <a:effectLst>
                  <a:outerShdw blurRad="38100" dist="38100" dir="2700000" algn="tl">
                    <a:srgbClr val="C0C0C0"/>
                  </a:outerShdw>
                </a:effectLst>
              </a:rPr>
              <a:t>QPS Division Task Forces</a:t>
            </a:r>
          </a:p>
        </p:txBody>
      </p:sp>
      <p:sp>
        <p:nvSpPr>
          <p:cNvPr id="27650" name="Rectangle 3"/>
          <p:cNvSpPr>
            <a:spLocks noGrp="1" noChangeArrowheads="1"/>
          </p:cNvSpPr>
          <p:nvPr>
            <p:ph type="body" idx="4294967295"/>
          </p:nvPr>
        </p:nvSpPr>
        <p:spPr>
          <a:xfrm>
            <a:off x="1182688" y="2362200"/>
            <a:ext cx="7656512" cy="3770313"/>
          </a:xfrm>
        </p:spPr>
        <p:txBody>
          <a:bodyPr/>
          <a:lstStyle/>
          <a:p>
            <a:pPr eaLnBrk="1" hangingPunct="1">
              <a:lnSpc>
                <a:spcPct val="90000"/>
              </a:lnSpc>
              <a:buClr>
                <a:schemeClr val="hlink"/>
              </a:buClr>
            </a:pPr>
            <a:r>
              <a:rPr lang="en-US" sz="2800" smtClean="0"/>
              <a:t>Physician Credentialing Expert Panel – February 2008</a:t>
            </a:r>
          </a:p>
          <a:p>
            <a:pPr eaLnBrk="1" hangingPunct="1">
              <a:lnSpc>
                <a:spcPct val="90000"/>
              </a:lnSpc>
              <a:buClr>
                <a:schemeClr val="hlink"/>
              </a:buClr>
              <a:buFont typeface="Wingdings" pitchFamily="2" charset="2"/>
              <a:buNone/>
            </a:pPr>
            <a:r>
              <a:rPr lang="en-US" sz="2800" smtClean="0"/>
              <a:t>	Competency–Based Credentialing Recommendations</a:t>
            </a:r>
            <a:r>
              <a:rPr lang="en-US" sz="2800" smtClean="0">
                <a:solidFill>
                  <a:srgbClr val="993300"/>
                </a:solidFill>
              </a:rPr>
              <a:t> </a:t>
            </a:r>
          </a:p>
          <a:p>
            <a:pPr eaLnBrk="1" hangingPunct="1">
              <a:lnSpc>
                <a:spcPct val="90000"/>
              </a:lnSpc>
              <a:buClr>
                <a:schemeClr val="hlink"/>
              </a:buClr>
              <a:buFont typeface="Wingdings" pitchFamily="2" charset="2"/>
              <a:buNone/>
            </a:pPr>
            <a:endParaRPr lang="en-US" sz="2800" smtClean="0">
              <a:solidFill>
                <a:srgbClr val="993300"/>
              </a:solidFill>
            </a:endParaRPr>
          </a:p>
          <a:p>
            <a:pPr eaLnBrk="1" hangingPunct="1">
              <a:lnSpc>
                <a:spcPct val="90000"/>
              </a:lnSpc>
              <a:buClr>
                <a:schemeClr val="hlink"/>
              </a:buClr>
            </a:pPr>
            <a:r>
              <a:rPr lang="en-US" sz="2800" smtClean="0"/>
              <a:t>Mastectomy/Breast Reconstruction Expert Panel – June 2011</a:t>
            </a:r>
          </a:p>
          <a:p>
            <a:pPr eaLnBrk="1" hangingPunct="1">
              <a:lnSpc>
                <a:spcPct val="90000"/>
              </a:lnSpc>
              <a:buClr>
                <a:schemeClr val="hlink"/>
              </a:buClr>
              <a:buFont typeface="Wingdings" pitchFamily="2" charset="2"/>
              <a:buNone/>
            </a:pPr>
            <a:r>
              <a:rPr lang="en-US" sz="2800" smtClean="0"/>
              <a:t>	Focus on implant-based reconstruction</a:t>
            </a:r>
            <a:r>
              <a:rPr lang="en-US" sz="2800" smtClean="0">
                <a:solidFill>
                  <a:srgbClr val="993300"/>
                </a:solidFill>
              </a:rPr>
              <a:t> </a:t>
            </a:r>
          </a:p>
          <a:p>
            <a:pPr eaLnBrk="1" hangingPunct="1">
              <a:lnSpc>
                <a:spcPct val="90000"/>
              </a:lnSpc>
              <a:buFont typeface="Wingdings" pitchFamily="2" charset="2"/>
              <a:buNone/>
            </a:pPr>
            <a:endParaRPr lang="en-US" sz="2800" smtClean="0">
              <a:solidFill>
                <a:srgbClr val="993300"/>
              </a:solidFill>
            </a:endParaRPr>
          </a:p>
          <a:p>
            <a:pPr eaLnBrk="1" hangingPunct="1">
              <a:lnSpc>
                <a:spcPct val="90000"/>
              </a:lnSpc>
            </a:pPr>
            <a:endParaRPr lang="en-US" sz="2800" smtClean="0">
              <a:solidFill>
                <a:schemeClr val="hlink"/>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sz="3200" smtClean="0">
                <a:solidFill>
                  <a:schemeClr val="hlink"/>
                </a:solidFill>
              </a:rPr>
              <a:t>Results - Lessons Learned</a:t>
            </a:r>
          </a:p>
        </p:txBody>
      </p:sp>
      <p:sp>
        <p:nvSpPr>
          <p:cNvPr id="29698" name="Rectangle 3"/>
          <p:cNvSpPr>
            <a:spLocks noGrp="1" noChangeArrowheads="1"/>
          </p:cNvSpPr>
          <p:nvPr>
            <p:ph type="body" idx="1"/>
          </p:nvPr>
        </p:nvSpPr>
        <p:spPr/>
        <p:txBody>
          <a:bodyPr/>
          <a:lstStyle/>
          <a:p>
            <a:r>
              <a:rPr lang="en-US" sz="2800" smtClean="0"/>
              <a:t>Incredible learning is going on</a:t>
            </a:r>
          </a:p>
          <a:p>
            <a:r>
              <a:rPr lang="en-US" sz="2800" smtClean="0"/>
              <a:t>Mechanism for sharing</a:t>
            </a:r>
          </a:p>
          <a:p>
            <a:r>
              <a:rPr lang="en-US" sz="2800" smtClean="0"/>
              <a:t>Value demonstrated</a:t>
            </a:r>
          </a:p>
          <a:p>
            <a:r>
              <a:rPr lang="en-US" sz="2800" smtClean="0"/>
              <a:t>Benefits aligned</a:t>
            </a:r>
            <a:r>
              <a:rPr lang="en-US" smtClean="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idx="4294967295"/>
          </p:nvPr>
        </p:nvSpPr>
        <p:spPr>
          <a:xfrm>
            <a:off x="1905000" y="914400"/>
            <a:ext cx="5867400" cy="623888"/>
          </a:xfrm>
        </p:spPr>
        <p:txBody>
          <a:bodyPr/>
          <a:lstStyle/>
          <a:p>
            <a:pPr eaLnBrk="1" hangingPunct="1"/>
            <a:r>
              <a:rPr lang="en-US" sz="3200" smtClean="0">
                <a:solidFill>
                  <a:schemeClr val="hlink"/>
                </a:solidFill>
              </a:rPr>
              <a:t>Resource</a:t>
            </a:r>
          </a:p>
        </p:txBody>
      </p:sp>
      <p:sp>
        <p:nvSpPr>
          <p:cNvPr id="31746" name="Text Box 3"/>
          <p:cNvSpPr txBox="1">
            <a:spLocks noChangeArrowheads="1"/>
          </p:cNvSpPr>
          <p:nvPr/>
        </p:nvSpPr>
        <p:spPr bwMode="auto">
          <a:xfrm>
            <a:off x="2362200" y="2590800"/>
            <a:ext cx="6248400" cy="1463675"/>
          </a:xfrm>
          <a:prstGeom prst="rect">
            <a:avLst/>
          </a:prstGeom>
          <a:noFill/>
          <a:ln w="9525">
            <a:noFill/>
            <a:miter lim="800000"/>
            <a:headEnd/>
            <a:tailEnd/>
          </a:ln>
        </p:spPr>
        <p:txBody>
          <a:bodyPr>
            <a:spAutoFit/>
          </a:bodyPr>
          <a:lstStyle/>
          <a:p>
            <a:pPr>
              <a:spcBef>
                <a:spcPct val="50000"/>
              </a:spcBef>
            </a:pPr>
            <a:r>
              <a:rPr lang="en-US" sz="2000">
                <a:solidFill>
                  <a:srgbClr val="000066"/>
                </a:solidFill>
                <a:latin typeface="Arial" charset="0"/>
                <a:ea typeface="+mn-ea"/>
                <a:cs typeface="+mn-cs"/>
              </a:rPr>
              <a:t>Quality and Patient Safety Division, M</a:t>
            </a:r>
            <a:r>
              <a:rPr lang="en-US" sz="2000">
                <a:solidFill>
                  <a:srgbClr val="000066"/>
                </a:solidFill>
                <a:latin typeface="Tahoma" pitchFamily="34" charset="0"/>
                <a:ea typeface="+mn-ea"/>
                <a:cs typeface="+mn-cs"/>
              </a:rPr>
              <a:t>A Board of Registration in Medicine:</a:t>
            </a:r>
          </a:p>
          <a:p>
            <a:pPr>
              <a:spcBef>
                <a:spcPct val="50000"/>
              </a:spcBef>
            </a:pPr>
            <a:r>
              <a:rPr lang="en-US" sz="2000">
                <a:solidFill>
                  <a:srgbClr val="000000"/>
                </a:solidFill>
                <a:latin typeface="Arial" charset="0"/>
                <a:ea typeface="+mn-ea"/>
                <a:cs typeface="+mn-cs"/>
                <a:hlinkClick r:id="rId3"/>
              </a:rPr>
              <a:t>http://www.mass.gov/eohhs/provider/licensing/occupational/physicans/quality-patient-safety/</a:t>
            </a:r>
            <a:endParaRPr lang="en-US" sz="2000">
              <a:solidFill>
                <a:srgbClr val="000000"/>
              </a:solidFill>
              <a:latin typeface="Arial" charset="0"/>
              <a:ea typeface="+mn-ea"/>
              <a:cs typeface="+mn-cs"/>
            </a:endParaRPr>
          </a:p>
        </p:txBody>
      </p:sp>
      <p:sp>
        <p:nvSpPr>
          <p:cNvPr id="31747" name="Text Box 5"/>
          <p:cNvSpPr txBox="1">
            <a:spLocks noChangeArrowheads="1"/>
          </p:cNvSpPr>
          <p:nvPr/>
        </p:nvSpPr>
        <p:spPr bwMode="auto">
          <a:xfrm>
            <a:off x="3962400" y="4267200"/>
            <a:ext cx="4343400" cy="366713"/>
          </a:xfrm>
          <a:prstGeom prst="rect">
            <a:avLst/>
          </a:prstGeom>
          <a:noFill/>
          <a:ln w="9525">
            <a:noFill/>
            <a:miter lim="800000"/>
            <a:headEnd/>
            <a:tailEnd/>
          </a:ln>
        </p:spPr>
        <p:txBody>
          <a:bodyPr>
            <a:spAutoFit/>
          </a:bodyPr>
          <a:lstStyle/>
          <a:p>
            <a:endParaRPr lang="en-US" sz="1800">
              <a:solidFill>
                <a:srgbClr val="000066"/>
              </a:solidFill>
              <a:latin typeface="Arial" charset="0"/>
              <a:ea typeface="+mn-ea"/>
              <a:cs typeface="+mn-cs"/>
            </a:endParaRPr>
          </a:p>
        </p:txBody>
      </p:sp>
      <p:pic>
        <p:nvPicPr>
          <p:cNvPr id="31748" name="Picture 8" descr="ma_seal[1]"/>
          <p:cNvPicPr>
            <a:picLocks noChangeAspect="1" noChangeArrowheads="1"/>
          </p:cNvPicPr>
          <p:nvPr/>
        </p:nvPicPr>
        <p:blipFill>
          <a:blip r:embed="rId4"/>
          <a:srcRect/>
          <a:stretch>
            <a:fillRect/>
          </a:stretch>
        </p:blipFill>
        <p:spPr bwMode="auto">
          <a:xfrm>
            <a:off x="762000" y="2590800"/>
            <a:ext cx="1295400" cy="1130300"/>
          </a:xfrm>
          <a:prstGeom prst="rect">
            <a:avLst/>
          </a:prstGeom>
          <a:noFill/>
          <a:ln w="12700" algn="in">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QIO_Masspro Powerpoint 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 Title Slide">
  <a:themeElements>
    <a:clrScheme name="">
      <a:dk1>
        <a:srgbClr val="000000"/>
      </a:dk1>
      <a:lt1>
        <a:srgbClr val="FFFFFF"/>
      </a:lt1>
      <a:dk2>
        <a:srgbClr val="000000"/>
      </a:dk2>
      <a:lt2>
        <a:srgbClr val="000000"/>
      </a:lt2>
      <a:accent1>
        <a:srgbClr val="1E3620"/>
      </a:accent1>
      <a:accent2>
        <a:srgbClr val="333399"/>
      </a:accent2>
      <a:accent3>
        <a:srgbClr val="FFFFFF"/>
      </a:accent3>
      <a:accent4>
        <a:srgbClr val="000000"/>
      </a:accent4>
      <a:accent5>
        <a:srgbClr val="ABAEAB"/>
      </a:accent5>
      <a:accent6>
        <a:srgbClr val="2D2D8A"/>
      </a:accent6>
      <a:hlink>
        <a:srgbClr val="009999"/>
      </a:hlink>
      <a:folHlink>
        <a:srgbClr val="99CC00"/>
      </a:folHlink>
    </a:clrScheme>
    <a:fontScheme name="Default - Title Slide">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1E362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rgbClr val="1E362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HA_Presentation">
  <a:themeElements>
    <a:clrScheme name="MHA">
      <a:dk1>
        <a:srgbClr val="1F497D"/>
      </a:dk1>
      <a:lt1>
        <a:sysClr val="window" lastClr="FFFFFF"/>
      </a:lt1>
      <a:dk2>
        <a:srgbClr val="1F497D"/>
      </a:dk2>
      <a:lt2>
        <a:srgbClr val="EEECE1"/>
      </a:lt2>
      <a:accent1>
        <a:srgbClr val="C00000"/>
      </a:accent1>
      <a:accent2>
        <a:srgbClr val="C0504D"/>
      </a:accent2>
      <a:accent3>
        <a:srgbClr val="9BBB59"/>
      </a:accent3>
      <a:accent4>
        <a:srgbClr val="8064A2"/>
      </a:accent4>
      <a:accent5>
        <a:srgbClr val="4BACC6"/>
      </a:accent5>
      <a:accent6>
        <a:srgbClr val="F79646"/>
      </a:accent6>
      <a:hlink>
        <a:srgbClr val="1F497D"/>
      </a:hlink>
      <a:folHlink>
        <a:srgbClr val="C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MHA Ins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MHA Ins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MHA Ins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5_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6_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8_Blends">
  <a:themeElements>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17088" dir="2963922" algn="ctr" rotWithShape="0">
            <a:schemeClr val="bg2"/>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CC"/>
        </a:hlink>
        <a:folHlink>
          <a:srgbClr val="CC0000"/>
        </a:folHlink>
      </a:clrScheme>
      <a:clrMap bg1="lt1" tx1="dk1" bg2="lt2" tx2="dk2" accent1="accent1" accent2="accent2" accent3="accent3" accent4="accent4" accent5="accent5" accent6="accent6" hlink="hlink" folHlink="folHlink"/>
    </a:extraClrScheme>
    <a:extraClrScheme>
      <a:clrScheme name="Blends 8">
        <a:dk1>
          <a:srgbClr val="000000"/>
        </a:dk1>
        <a:lt1>
          <a:srgbClr val="FFFFFF"/>
        </a:lt1>
        <a:dk2>
          <a:srgbClr val="333399"/>
        </a:dk2>
        <a:lt2>
          <a:srgbClr val="1C1C1C"/>
        </a:lt2>
        <a:accent1>
          <a:srgbClr val="00E4A8"/>
        </a:accent1>
        <a:accent2>
          <a:srgbClr val="F8C508"/>
        </a:accent2>
        <a:accent3>
          <a:srgbClr val="FFFFFF"/>
        </a:accent3>
        <a:accent4>
          <a:srgbClr val="000000"/>
        </a:accent4>
        <a:accent5>
          <a:srgbClr val="AAEFD1"/>
        </a:accent5>
        <a:accent6>
          <a:srgbClr val="E1B206"/>
        </a:accent6>
        <a:hlink>
          <a:srgbClr val="0000CC"/>
        </a:hlink>
        <a:folHlink>
          <a:srgbClr val="990033"/>
        </a:folHlink>
      </a:clrScheme>
      <a:clrMap bg1="lt1" tx1="dk1" bg2="lt2" tx2="dk2" accent1="accent1" accent2="accent2" accent3="accent3" accent4="accent4" accent5="accent5" accent6="accent6" hlink="hlink" folHlink="folHlink"/>
    </a:extraClrScheme>
    <a:extraClrScheme>
      <a:clrScheme name="Blends 9">
        <a:dk1>
          <a:srgbClr val="000000"/>
        </a:dk1>
        <a:lt1>
          <a:srgbClr val="FFFFFF"/>
        </a:lt1>
        <a:dk2>
          <a:srgbClr val="000066"/>
        </a:dk2>
        <a:lt2>
          <a:srgbClr val="1C1C1C"/>
        </a:lt2>
        <a:accent1>
          <a:srgbClr val="00E4A8"/>
        </a:accent1>
        <a:accent2>
          <a:srgbClr val="33CC33"/>
        </a:accent2>
        <a:accent3>
          <a:srgbClr val="FFFFFF"/>
        </a:accent3>
        <a:accent4>
          <a:srgbClr val="000000"/>
        </a:accent4>
        <a:accent5>
          <a:srgbClr val="AAEFD1"/>
        </a:accent5>
        <a:accent6>
          <a:srgbClr val="2DB9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
      <a:clrScheme name="Blends 10">
        <a:dk1>
          <a:srgbClr val="000000"/>
        </a:dk1>
        <a:lt1>
          <a:srgbClr val="FFFFFF"/>
        </a:lt1>
        <a:dk2>
          <a:srgbClr val="000066"/>
        </a:dk2>
        <a:lt2>
          <a:srgbClr val="1C1C1C"/>
        </a:lt2>
        <a:accent1>
          <a:srgbClr val="00E4A8"/>
        </a:accent1>
        <a:accent2>
          <a:srgbClr val="990033"/>
        </a:accent2>
        <a:accent3>
          <a:srgbClr val="FFFFFF"/>
        </a:accent3>
        <a:accent4>
          <a:srgbClr val="000000"/>
        </a:accent4>
        <a:accent5>
          <a:srgbClr val="AAEFD1"/>
        </a:accent5>
        <a:accent6>
          <a:srgbClr val="8A002D"/>
        </a:accent6>
        <a:hlink>
          <a:srgbClr val="0000CC"/>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QIO_Masspro Powerpoint Template</Template>
  <TotalTime>166</TotalTime>
  <Words>1543</Words>
  <Application>Microsoft Office PowerPoint</Application>
  <PresentationFormat>On-screen Show (4:3)</PresentationFormat>
  <Paragraphs>340</Paragraphs>
  <Slides>34</Slides>
  <Notes>16</Notes>
  <HiddenSlides>0</HiddenSlides>
  <MMClips>0</MMClips>
  <ScaleCrop>false</ScaleCrop>
  <HeadingPairs>
    <vt:vector size="4" baseType="variant">
      <vt:variant>
        <vt:lpstr>Theme</vt:lpstr>
      </vt:variant>
      <vt:variant>
        <vt:i4>17</vt:i4>
      </vt:variant>
      <vt:variant>
        <vt:lpstr>Slide Titles</vt:lpstr>
      </vt:variant>
      <vt:variant>
        <vt:i4>34</vt:i4>
      </vt:variant>
    </vt:vector>
  </HeadingPairs>
  <TitlesOfParts>
    <vt:vector size="51" baseType="lpstr">
      <vt:lpstr>QIO_Masspro Powerpoint Template</vt:lpstr>
      <vt:lpstr>Default - Title Slide</vt:lpstr>
      <vt:lpstr>MHA_Presentation</vt:lpstr>
      <vt:lpstr>2_MHA Inside</vt:lpstr>
      <vt:lpstr>3_Office Theme</vt:lpstr>
      <vt:lpstr>3_MHA Inside</vt:lpstr>
      <vt:lpstr>4_MHA Inside</vt:lpstr>
      <vt:lpstr>4_Office Theme</vt:lpstr>
      <vt:lpstr>Blends</vt:lpstr>
      <vt:lpstr>1_Blends</vt:lpstr>
      <vt:lpstr>2_Blends</vt:lpstr>
      <vt:lpstr>3_Blends</vt:lpstr>
      <vt:lpstr>4_Blends</vt:lpstr>
      <vt:lpstr>5_Blends</vt:lpstr>
      <vt:lpstr>6_Blends</vt:lpstr>
      <vt:lpstr>7_Blends</vt:lpstr>
      <vt:lpstr>8_Blends</vt:lpstr>
      <vt:lpstr> </vt:lpstr>
      <vt:lpstr>Reducing and Preventing HACs in MA Nursing Homes </vt:lpstr>
      <vt:lpstr>Reducing and Preventing HACs in MA Nursing Homes </vt:lpstr>
      <vt:lpstr>Reducing and Preventing HACs in MA Nursing Homes</vt:lpstr>
      <vt:lpstr>Physical Restraint Reduction</vt:lpstr>
      <vt:lpstr>Reducing and Preventing HACs in MA Nursing Homes</vt:lpstr>
      <vt:lpstr>Pressure Ulcer Reduction </vt:lpstr>
      <vt:lpstr>“Reducing Antipsychotics In Massachusetts Nursing Homes Using the OASIS Curriculum”</vt:lpstr>
      <vt:lpstr>What is OASIS? </vt:lpstr>
      <vt:lpstr>Why OASIS?</vt:lpstr>
      <vt:lpstr>Why OASIS ?</vt:lpstr>
      <vt:lpstr>OASIS As The Foundation</vt:lpstr>
      <vt:lpstr>Why OASIS?</vt:lpstr>
      <vt:lpstr>PowerPoint Presentation</vt:lpstr>
      <vt:lpstr>Lessons Learned: Facility Level</vt:lpstr>
      <vt:lpstr>Lessons Learned: Staff Level</vt:lpstr>
      <vt:lpstr>Lessons Learned: The Data</vt:lpstr>
      <vt:lpstr>PowerPoint Presentation</vt:lpstr>
      <vt:lpstr>Reducing Preventable Readmissions and HAIs: The SPIA Approach</vt:lpstr>
      <vt:lpstr>MHA's SPIA:  Statewide Performance Improvement Agenda</vt:lpstr>
      <vt:lpstr>  Board Resolution  Massachusetts Hospital Boards’ Commitment  to National Patient Safety Improvement Goals   </vt:lpstr>
      <vt:lpstr>MHA's SPIA: Implementation Results</vt:lpstr>
      <vt:lpstr>SPIA: Leadership Lessons </vt:lpstr>
      <vt:lpstr>PowerPoint Presentation</vt:lpstr>
      <vt:lpstr>MHA ‘s SPIA Evolves: 2013 Quality and Safety Goals</vt:lpstr>
      <vt:lpstr>Quality and Patient Safety Division Massachusetts Board of Registration in Medicine</vt:lpstr>
      <vt:lpstr>PowerPoint Presentation</vt:lpstr>
      <vt:lpstr>PowerPoint Presentation</vt:lpstr>
      <vt:lpstr>QPS Division Activities</vt:lpstr>
      <vt:lpstr> QPS Division Newsletters</vt:lpstr>
      <vt:lpstr> QPS Division Advisories </vt:lpstr>
      <vt:lpstr>QPS Division Task Forces</vt:lpstr>
      <vt:lpstr>Results - Lessons Learned</vt:lpstr>
      <vt:lpstr>Resource</vt:lpstr>
    </vt:vector>
  </TitlesOfParts>
  <Company>CMS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ff7594</dc:creator>
  <cp:lastModifiedBy>Administrator</cp:lastModifiedBy>
  <cp:revision>39</cp:revision>
  <dcterms:created xsi:type="dcterms:W3CDTF">2013-05-13T21:07:57Z</dcterms:created>
  <dcterms:modified xsi:type="dcterms:W3CDTF">2013-05-15T18:28:38Z</dcterms:modified>
</cp:coreProperties>
</file>